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39" r:id="rId1"/>
    <p:sldMasterId id="2147485295" r:id="rId2"/>
  </p:sldMasterIdLst>
  <p:notesMasterIdLst>
    <p:notesMasterId r:id="rId22"/>
  </p:notesMasterIdLst>
  <p:handoutMasterIdLst>
    <p:handoutMasterId r:id="rId23"/>
  </p:handoutMasterIdLst>
  <p:sldIdLst>
    <p:sldId id="526" r:id="rId3"/>
    <p:sldId id="740" r:id="rId4"/>
    <p:sldId id="774" r:id="rId5"/>
    <p:sldId id="785" r:id="rId6"/>
    <p:sldId id="786" r:id="rId7"/>
    <p:sldId id="782" r:id="rId8"/>
    <p:sldId id="789" r:id="rId9"/>
    <p:sldId id="791" r:id="rId10"/>
    <p:sldId id="795" r:id="rId11"/>
    <p:sldId id="800" r:id="rId12"/>
    <p:sldId id="799" r:id="rId13"/>
    <p:sldId id="798" r:id="rId14"/>
    <p:sldId id="794" r:id="rId15"/>
    <p:sldId id="796" r:id="rId16"/>
    <p:sldId id="797" r:id="rId17"/>
    <p:sldId id="793" r:id="rId18"/>
    <p:sldId id="792" r:id="rId19"/>
    <p:sldId id="790" r:id="rId20"/>
    <p:sldId id="619" r:id="rId21"/>
  </p:sldIdLst>
  <p:sldSz cx="9906000" cy="6858000" type="A4"/>
  <p:notesSz cx="9775825" cy="66690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ECB6"/>
    <a:srgbClr val="009242"/>
    <a:srgbClr val="FFCC66"/>
    <a:srgbClr val="1A840C"/>
    <a:srgbClr val="00137F"/>
    <a:srgbClr val="FF99FF"/>
    <a:srgbClr val="FFCCFF"/>
    <a:srgbClr val="EAEAEA"/>
    <a:srgbClr val="24DF0C"/>
    <a:srgbClr val="4A7E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88" autoAdjust="0"/>
    <p:restoredTop sz="86380" autoAdjust="0"/>
  </p:normalViewPr>
  <p:slideViewPr>
    <p:cSldViewPr showGuides="1">
      <p:cViewPr>
        <p:scale>
          <a:sx n="71" d="100"/>
          <a:sy n="71" d="100"/>
        </p:scale>
        <p:origin x="-1596" y="-144"/>
      </p:cViewPr>
      <p:guideLst>
        <p:guide orient="horz" pos="3974"/>
        <p:guide orient="horz" pos="1026"/>
        <p:guide orient="horz" pos="4247"/>
        <p:guide orient="horz" pos="73"/>
        <p:guide orient="horz" pos="2750"/>
        <p:guide orient="horz" pos="4292"/>
        <p:guide pos="4572"/>
        <p:guide pos="1260"/>
        <p:guide pos="625"/>
        <p:guide pos="852"/>
        <p:guide pos="4798"/>
        <p:guide pos="380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9" d="100"/>
        <a:sy n="79" d="100"/>
      </p:scale>
      <p:origin x="0" y="4176"/>
    </p:cViewPr>
  </p:sorterViewPr>
  <p:notesViewPr>
    <p:cSldViewPr showGuides="1">
      <p:cViewPr varScale="1">
        <p:scale>
          <a:sx n="67" d="100"/>
          <a:sy n="67" d="100"/>
        </p:scale>
        <p:origin x="-1932" y="-108"/>
      </p:cViewPr>
      <p:guideLst>
        <p:guide orient="horz" pos="2101"/>
        <p:guide pos="30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1"/>
  <c:chart>
    <c:autoTitleDeleted val="1"/>
    <c:plotArea>
      <c:layout>
        <c:manualLayout>
          <c:layoutTarget val="inner"/>
          <c:xMode val="edge"/>
          <c:yMode val="edge"/>
          <c:x val="0.43518227958828415"/>
          <c:y val="1.8296605304831823E-2"/>
          <c:w val="0.56481772041171607"/>
          <c:h val="0.98170332925971149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Museo Sans 900" pitchFamily="50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Foglio1!$A$2:$A$12</c:f>
              <c:strCache>
                <c:ptCount val="11"/>
                <c:pt idx="0">
                  <c:v>Salmoiraghi e Viganò</c:v>
                </c:pt>
                <c:pt idx="1">
                  <c:v>Avanzi</c:v>
                </c:pt>
                <c:pt idx="2">
                  <c:v>Optissimo</c:v>
                </c:pt>
                <c:pt idx="3">
                  <c:v>GreenVision</c:v>
                </c:pt>
                <c:pt idx="4">
                  <c:v>VisionOttica</c:v>
                </c:pt>
                <c:pt idx="5">
                  <c:v>GrandVision</c:v>
                </c:pt>
                <c:pt idx="6">
                  <c:v>Vistasì</c:v>
                </c:pt>
                <c:pt idx="7">
                  <c:v>Nau</c:v>
                </c:pt>
                <c:pt idx="8">
                  <c:v>Oxo</c:v>
                </c:pt>
                <c:pt idx="9">
                  <c:v>Altro</c:v>
                </c:pt>
                <c:pt idx="10">
                  <c:v>non sa/senza opinione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0.37636544190665366</c:v>
                </c:pt>
                <c:pt idx="1">
                  <c:v>0.11916583912611724</c:v>
                </c:pt>
                <c:pt idx="2">
                  <c:v>9.9304865938431089E-2</c:v>
                </c:pt>
                <c:pt idx="3">
                  <c:v>5.561072492552141E-2</c:v>
                </c:pt>
                <c:pt idx="4">
                  <c:v>2.6812313803376391E-2</c:v>
                </c:pt>
                <c:pt idx="5">
                  <c:v>1.9860973187686204E-2</c:v>
                </c:pt>
                <c:pt idx="6">
                  <c:v>1.2909632571996024E-2</c:v>
                </c:pt>
                <c:pt idx="7">
                  <c:v>9.9304865938431106E-3</c:v>
                </c:pt>
                <c:pt idx="8">
                  <c:v>8.9374379344587963E-3</c:v>
                </c:pt>
                <c:pt idx="9">
                  <c:v>4.4687189672293952E-2</c:v>
                </c:pt>
                <c:pt idx="10">
                  <c:v>0.22641509433962279</c:v>
                </c:pt>
              </c:numCache>
            </c:numRef>
          </c:val>
        </c:ser>
        <c:gapWidth val="72"/>
        <c:overlap val="-3"/>
        <c:axId val="123451264"/>
        <c:axId val="123452800"/>
      </c:barChart>
      <c:catAx>
        <c:axId val="123451264"/>
        <c:scaling>
          <c:orientation val="maxMin"/>
        </c:scaling>
        <c:axPos val="l"/>
        <c:tickLblPos val="nextTo"/>
        <c:txPr>
          <a:bodyPr/>
          <a:lstStyle/>
          <a:p>
            <a:pPr>
              <a:defRPr sz="1600">
                <a:latin typeface="Museo Sans 700" pitchFamily="50" charset="0"/>
              </a:defRPr>
            </a:pPr>
            <a:endParaRPr lang="it-IT"/>
          </a:p>
        </c:txPr>
        <c:crossAx val="123452800"/>
        <c:crosses val="autoZero"/>
        <c:auto val="1"/>
        <c:lblAlgn val="ctr"/>
        <c:lblOffset val="100"/>
      </c:catAx>
      <c:valAx>
        <c:axId val="123452800"/>
        <c:scaling>
          <c:orientation val="minMax"/>
          <c:max val="1"/>
          <c:min val="0"/>
        </c:scaling>
        <c:delete val="1"/>
        <c:axPos val="t"/>
        <c:numFmt formatCode="General" sourceLinked="1"/>
        <c:tickLblPos val="none"/>
        <c:crossAx val="123451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8398076923077448"/>
          <c:y val="0.14408983230323921"/>
          <c:w val="0.40896168988492188"/>
          <c:h val="0.754389061960122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38100">
              <a:noFill/>
            </a:ln>
          </c:spPr>
          <c:dPt>
            <c:idx val="0"/>
            <c:spPr>
              <a:solidFill>
                <a:srgbClr val="00B050"/>
              </a:solidFill>
              <a:ln w="38100"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38100">
                <a:noFill/>
              </a:ln>
              <a:effectLst/>
            </c:spPr>
          </c:dPt>
          <c:dPt>
            <c:idx val="3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0.18603214828529074"/>
                  <c:y val="0.262619591412919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Museo Sans 900" pitchFamily="50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475507150739289"/>
                  <c:y val="-0.50975799697469504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192307692307688"/>
                  <c:y val="-8.5137453133200897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384615384615397E-2"/>
                  <c:y val="-0.13443170331050058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307692307692532E-2"/>
                  <c:y val="-0.15253793686365141"/>
                </c:manualLayout>
              </c:layout>
              <c:showVal val="1"/>
              <c:showCatName val="1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useo Sans 9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#,##0%</c:formatCode>
                <c:ptCount val="2"/>
                <c:pt idx="0">
                  <c:v>0.21000000000000005</c:v>
                </c:pt>
                <c:pt idx="1">
                  <c:v>0.79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1"/>
  <c:chart>
    <c:autoTitleDeleted val="1"/>
    <c:plotArea>
      <c:layout>
        <c:manualLayout>
          <c:layoutTarget val="inner"/>
          <c:xMode val="edge"/>
          <c:yMode val="edge"/>
          <c:x val="0.51893962252656356"/>
          <c:y val="1.8296605304831823E-2"/>
          <c:w val="0.98537317191415408"/>
          <c:h val="0.98170332925971149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Museo Sans 900" pitchFamily="50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Foglio1!$A$2:$A$9</c:f>
              <c:strCache>
                <c:ptCount val="8"/>
                <c:pt idx="0">
                  <c:v>La varietà dei colori</c:v>
                </c:pt>
                <c:pt idx="1">
                  <c:v>La montatura</c:v>
                </c:pt>
                <c:pt idx="2">
                  <c:v>Clip magnetica per il sole da applicare agli occhiali da vista</c:v>
                </c:pt>
                <c:pt idx="3">
                  <c:v>Musica</c:v>
                </c:pt>
                <c:pt idx="4">
                  <c:v>La sceneggiatura</c:v>
                </c:pt>
                <c:pt idx="5">
                  <c:v>I protagonisti/attori</c:v>
                </c:pt>
                <c:pt idx="6">
                  <c:v>Altro</c:v>
                </c:pt>
                <c:pt idx="7">
                  <c:v>Non ricorda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0.29439252336448618</c:v>
                </c:pt>
                <c:pt idx="1">
                  <c:v>0.2570093457943925</c:v>
                </c:pt>
                <c:pt idx="2">
                  <c:v>0.24766355140186921</c:v>
                </c:pt>
                <c:pt idx="3">
                  <c:v>0.18224299065420571</c:v>
                </c:pt>
                <c:pt idx="4">
                  <c:v>9.8130841121495394E-2</c:v>
                </c:pt>
                <c:pt idx="5">
                  <c:v>9.3457943925233711E-2</c:v>
                </c:pt>
                <c:pt idx="6">
                  <c:v>9.3457943925233707E-3</c:v>
                </c:pt>
                <c:pt idx="7">
                  <c:v>0.24299065420560748</c:v>
                </c:pt>
              </c:numCache>
            </c:numRef>
          </c:val>
        </c:ser>
        <c:gapWidth val="72"/>
        <c:overlap val="-3"/>
        <c:axId val="135747456"/>
        <c:axId val="135748992"/>
      </c:barChart>
      <c:catAx>
        <c:axId val="135747456"/>
        <c:scaling>
          <c:orientation val="maxMin"/>
        </c:scaling>
        <c:axPos val="l"/>
        <c:tickLblPos val="nextTo"/>
        <c:txPr>
          <a:bodyPr/>
          <a:lstStyle/>
          <a:p>
            <a:pPr>
              <a:defRPr sz="1000">
                <a:latin typeface="Museo Sans 700" pitchFamily="50" charset="0"/>
              </a:defRPr>
            </a:pPr>
            <a:endParaRPr lang="it-IT"/>
          </a:p>
        </c:txPr>
        <c:crossAx val="135748992"/>
        <c:crosses val="autoZero"/>
        <c:auto val="1"/>
        <c:lblAlgn val="ctr"/>
        <c:lblOffset val="100"/>
      </c:catAx>
      <c:valAx>
        <c:axId val="135748992"/>
        <c:scaling>
          <c:orientation val="minMax"/>
          <c:max val="1"/>
          <c:min val="0"/>
        </c:scaling>
        <c:delete val="1"/>
        <c:axPos val="t"/>
        <c:numFmt formatCode="General" sourceLinked="1"/>
        <c:tickLblPos val="none"/>
        <c:crossAx val="135747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37141724055967"/>
          <c:y val="7.652210453982479E-2"/>
          <c:w val="0.54022232410182258"/>
          <c:h val="0.7903252519267405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8"/>
          <c:dPt>
            <c:idx val="0"/>
            <c:spPr>
              <a:solidFill>
                <a:srgbClr val="35780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50D-4E7C-B60E-E3261A5B32B0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0D-4E7C-B60E-E3261A5B32B0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50D-4E7C-B60E-E3261A5B32B0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0D-4E7C-B60E-E3261A5B32B0}"/>
              </c:ext>
            </c:extLst>
          </c:dPt>
          <c:dPt>
            <c:idx val="4"/>
            <c:spPr>
              <a:solidFill>
                <a:sysClr val="window" lastClr="FFFFFF">
                  <a:lumMod val="65000"/>
                </a:sysClr>
              </a:solidFill>
            </c:spPr>
          </c:dPt>
          <c:dLbls>
            <c:dLbl>
              <c:idx val="0"/>
              <c:layout>
                <c:manualLayout>
                  <c:x val="-2.3457882074405606E-2"/>
                  <c:y val="-4.0417962818946891E-2"/>
                </c:manualLayout>
              </c:layout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0D-4E7C-B60E-E3261A5B32B0}"/>
                </c:ext>
              </c:extLst>
            </c:dLbl>
            <c:dLbl>
              <c:idx val="1"/>
              <c:layout>
                <c:manualLayout>
                  <c:x val="0.1191890018308467"/>
                  <c:y val="1.754239231025538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it-IT" sz="1400" b="1" noProof="0">
                      <a:latin typeface="Museo Sans 900" pitchFamily="50" charset="0"/>
                      <a:ea typeface="Verdana" pitchFamily="34" charset="0"/>
                      <a:cs typeface="Verdana" pitchFamily="34" charset="0"/>
                    </a:defRPr>
                  </a:pPr>
                  <a:endParaRPr lang="it-IT"/>
                </a:p>
              </c:txPr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0D-4E7C-B60E-E3261A5B32B0}"/>
                </c:ext>
              </c:extLst>
            </c:dLbl>
            <c:dLbl>
              <c:idx val="2"/>
              <c:layout>
                <c:manualLayout>
                  <c:x val="2.7925956944954835E-2"/>
                  <c:y val="-6.4886407420452147E-3"/>
                </c:manualLayout>
              </c:layout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0D-4E7C-B60E-E3261A5B32B0}"/>
                </c:ext>
              </c:extLst>
            </c:dLbl>
            <c:dLbl>
              <c:idx val="3"/>
              <c:layout>
                <c:manualLayout>
                  <c:x val="3.1857190905728895E-3"/>
                  <c:y val="8.3286439035111584E-3"/>
                </c:manualLayout>
              </c:layout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0D-4E7C-B60E-E3261A5B32B0}"/>
                </c:ext>
              </c:extLst>
            </c:dLbl>
            <c:dLbl>
              <c:idx val="4"/>
              <c:layout>
                <c:manualLayout>
                  <c:x val="-3.0222216688567449E-2"/>
                  <c:y val="-1.1023080768803588E-2"/>
                </c:manualLayout>
              </c:layout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0D-4E7C-B60E-E3261A5B32B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Museo Sans 900" pitchFamily="50" charset="0"/>
                    <a:ea typeface="Verdana" pitchFamily="34" charset="0"/>
                    <a:cs typeface="Verdana" pitchFamily="34" charset="0"/>
                  </a:defRPr>
                </a:pPr>
                <a:endParaRPr lang="it-IT"/>
              </a:p>
            </c:txPr>
            <c:dLblPos val="outEnd"/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Senza opinione</c:v>
                </c:pt>
              </c:strCache>
            </c:strRef>
          </c:cat>
          <c:val>
            <c:numRef>
              <c:f>Foglio1!$B$2:$B$6</c:f>
              <c:numCache>
                <c:formatCode>#,##0%</c:formatCode>
                <c:ptCount val="5"/>
                <c:pt idx="0" formatCode="#,##0.0%">
                  <c:v>0.17289719626168223</c:v>
                </c:pt>
                <c:pt idx="1">
                  <c:v>0.58411214953271029</c:v>
                </c:pt>
                <c:pt idx="2">
                  <c:v>0.14018691588785046</c:v>
                </c:pt>
                <c:pt idx="3">
                  <c:v>1.4018691588785047E-2</c:v>
                </c:pt>
                <c:pt idx="4" formatCode="#,##0.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0D-4E7C-B60E-E3261A5B32B0}"/>
            </c:ext>
          </c:extLst>
        </c:ser>
        <c:firstSliceAng val="207"/>
      </c:pie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8398076923077475"/>
          <c:y val="0.14408983230323921"/>
          <c:w val="0.40896168988492204"/>
          <c:h val="0.754389061960122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38100">
              <a:noFill/>
            </a:ln>
          </c:spPr>
          <c:dPt>
            <c:idx val="0"/>
            <c:spPr>
              <a:solidFill>
                <a:srgbClr val="00B050"/>
              </a:solidFill>
              <a:ln w="38100"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38100">
                <a:noFill/>
              </a:ln>
              <a:effectLst/>
            </c:spPr>
          </c:dPt>
          <c:dPt>
            <c:idx val="3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0.13271034315614733"/>
                  <c:y val="-9.3510710348422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Museo Sans 900" pitchFamily="50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049663260422103"/>
                  <c:y val="6.6833653098373733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192307692307688"/>
                  <c:y val="-8.5137453133200938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384615384615397E-2"/>
                  <c:y val="-0.13443170331050058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307692307692532E-2"/>
                  <c:y val="-0.15253793686365141"/>
                </c:manualLayout>
              </c:layout>
              <c:showVal val="1"/>
              <c:showCatName val="1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useo Sans 9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#,##0%</c:formatCode>
                <c:ptCount val="2"/>
                <c:pt idx="0">
                  <c:v>0.18000000000000005</c:v>
                </c:pt>
                <c:pt idx="1">
                  <c:v>0.82000000000000017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0"/>
  <c:chart>
    <c:autoTitleDeleted val="1"/>
    <c:plotArea>
      <c:layout>
        <c:manualLayout>
          <c:layoutTarget val="inner"/>
          <c:xMode val="edge"/>
          <c:yMode val="edge"/>
          <c:x val="0.21737141724055967"/>
          <c:y val="7.652210453982479E-2"/>
          <c:w val="0.54022232410182258"/>
          <c:h val="0.7903252519267405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8"/>
          <c:dPt>
            <c:idx val="0"/>
            <c:spPr>
              <a:solidFill>
                <a:srgbClr val="35780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50D-4E7C-B60E-E3261A5B32B0}"/>
              </c:ext>
            </c:extLst>
          </c:dPt>
          <c:dPt>
            <c:idx val="1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0D-4E7C-B60E-E3261A5B32B0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50D-4E7C-B60E-E3261A5B32B0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0D-4E7C-B60E-E3261A5B32B0}"/>
              </c:ext>
            </c:extLst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2256497370368831E-2"/>
                  <c:y val="-0.10468214158507393"/>
                </c:manualLayout>
              </c:layout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0D-4E7C-B60E-E3261A5B32B0}"/>
                </c:ext>
              </c:extLst>
            </c:dLbl>
            <c:dLbl>
              <c:idx val="1"/>
              <c:layout>
                <c:manualLayout>
                  <c:x val="4.7372083925125805E-2"/>
                  <c:y val="-0.1629549895606007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it-IT" sz="1400" b="1" noProof="0">
                      <a:latin typeface="Museo Sans 900" pitchFamily="50" charset="0"/>
                      <a:ea typeface="Verdana" pitchFamily="34" charset="0"/>
                      <a:cs typeface="Verdana" pitchFamily="34" charset="0"/>
                    </a:defRPr>
                  </a:pPr>
                  <a:endParaRPr lang="it-IT"/>
                </a:p>
              </c:txPr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0D-4E7C-B60E-E3261A5B32B0}"/>
                </c:ext>
              </c:extLst>
            </c:dLbl>
            <c:dLbl>
              <c:idx val="2"/>
              <c:layout>
                <c:manualLayout>
                  <c:x val="0.16690471645839167"/>
                  <c:y val="7.8544989214822794E-2"/>
                </c:manualLayout>
              </c:layout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0D-4E7C-B60E-E3261A5B32B0}"/>
                </c:ext>
              </c:extLst>
            </c:dLbl>
            <c:dLbl>
              <c:idx val="3"/>
              <c:layout>
                <c:manualLayout>
                  <c:x val="-1.2186521885253342E-2"/>
                  <c:y val="-1.1633598026760963E-2"/>
                </c:manualLayout>
              </c:layout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0D-4E7C-B60E-E3261A5B32B0}"/>
                </c:ext>
              </c:extLst>
            </c:dLbl>
            <c:dLbl>
              <c:idx val="4"/>
              <c:layout>
                <c:manualLayout>
                  <c:x val="2.8576497319861678E-2"/>
                  <c:y val="0"/>
                </c:manualLayout>
              </c:layout>
              <c:dLblPos val="bestFit"/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0D-4E7C-B60E-E3261A5B32B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Museo Sans 900" pitchFamily="50" charset="0"/>
                    <a:ea typeface="Verdana" pitchFamily="34" charset="0"/>
                    <a:cs typeface="Verdana" pitchFamily="34" charset="0"/>
                  </a:defRPr>
                </a:pPr>
                <a:endParaRPr lang="it-IT"/>
              </a:p>
            </c:txPr>
            <c:dLblPos val="outEnd"/>
            <c:showVal val="1"/>
            <c:showCatName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Certamente Sì</c:v>
                </c:pt>
                <c:pt idx="1">
                  <c:v>Probabilmente Sì</c:v>
                </c:pt>
                <c:pt idx="2">
                  <c:v>Probabilmente No</c:v>
                </c:pt>
                <c:pt idx="3">
                  <c:v>Certamente No</c:v>
                </c:pt>
                <c:pt idx="4">
                  <c:v>senza opinione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8.7388282025819219E-2</c:v>
                </c:pt>
                <c:pt idx="1">
                  <c:v>0.26713008937437932</c:v>
                </c:pt>
                <c:pt idx="2">
                  <c:v>0.22442899702085403</c:v>
                </c:pt>
                <c:pt idx="3">
                  <c:v>0.38033763654419067</c:v>
                </c:pt>
                <c:pt idx="4">
                  <c:v>4.0714995034756736E-2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0D-4E7C-B60E-E3261A5B32B0}"/>
            </c:ext>
          </c:extLst>
        </c:ser>
        <c:firstSliceAng val="207"/>
      </c:pie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4152342719060175"/>
          <c:y val="8.9797771470483248E-2"/>
          <c:w val="0.65198703157119964"/>
          <c:h val="0.91020222852951682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SONTANEA </c:v>
                </c:pt>
              </c:strCache>
            </c:strRef>
          </c:tx>
          <c:spPr>
            <a:solidFill>
              <a:srgbClr val="00B050"/>
            </a:solidFill>
            <a:ln w="12660">
              <a:solidFill>
                <a:schemeClr val="bg1">
                  <a:lumMod val="65000"/>
                </a:schemeClr>
              </a:solidFill>
              <a:prstDash val="solid"/>
            </a:ln>
          </c:spPr>
          <c:dLbls>
            <c:numFmt formatCode="0%" sourceLinked="0"/>
            <c:spPr>
              <a:noFill/>
              <a:ln w="25338">
                <a:noFill/>
              </a:ln>
            </c:spPr>
            <c:txPr>
              <a:bodyPr/>
              <a:lstStyle/>
              <a:p>
                <a:pPr algn="ctr">
                  <a:defRPr sz="1600" b="1">
                    <a:latin typeface="Museo Sans 900" pitchFamily="50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Salmoiraghi e Viganò</c:v>
                </c:pt>
                <c:pt idx="1">
                  <c:v>Avanzi</c:v>
                </c:pt>
                <c:pt idx="2">
                  <c:v>Optissimo</c:v>
                </c:pt>
                <c:pt idx="3">
                  <c:v>GreenVision</c:v>
                </c:pt>
                <c:pt idx="4">
                  <c:v>Nau</c:v>
                </c:pt>
                <c:pt idx="5">
                  <c:v>Vistasì</c:v>
                </c:pt>
                <c:pt idx="6">
                  <c:v>VisionOttica</c:v>
                </c:pt>
                <c:pt idx="7">
                  <c:v>GrandVision</c:v>
                </c:pt>
                <c:pt idx="8">
                  <c:v>Oxo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0.37636544190665366</c:v>
                </c:pt>
                <c:pt idx="1">
                  <c:v>0.11916583912611721</c:v>
                </c:pt>
                <c:pt idx="2">
                  <c:v>9.9304865938431061E-2</c:v>
                </c:pt>
                <c:pt idx="3" formatCode="General">
                  <c:v>5.5610724925521403E-2</c:v>
                </c:pt>
                <c:pt idx="4" formatCode="General">
                  <c:v>9.9304865938431089E-3</c:v>
                </c:pt>
                <c:pt idx="5" formatCode="General">
                  <c:v>1.2909632571996022E-2</c:v>
                </c:pt>
                <c:pt idx="6" formatCode="General">
                  <c:v>2.6812313803376391E-2</c:v>
                </c:pt>
                <c:pt idx="7" formatCode="General">
                  <c:v>1.9860973187686204E-2</c:v>
                </c:pt>
                <c:pt idx="8" formatCode="General">
                  <c:v>8.9374379344587963E-3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SOLLECITATA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Museo Sans 900" pitchFamily="50" charset="0"/>
                  </a:defRPr>
                </a:pPr>
                <a:endParaRPr lang="it-IT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Salmoiraghi e Viganò</c:v>
                </c:pt>
                <c:pt idx="1">
                  <c:v>Avanzi</c:v>
                </c:pt>
                <c:pt idx="2">
                  <c:v>Optissimo</c:v>
                </c:pt>
                <c:pt idx="3">
                  <c:v>GreenVision</c:v>
                </c:pt>
                <c:pt idx="4">
                  <c:v>Nau</c:v>
                </c:pt>
                <c:pt idx="5">
                  <c:v>Vistasì</c:v>
                </c:pt>
                <c:pt idx="6">
                  <c:v>VisionOttica</c:v>
                </c:pt>
                <c:pt idx="7">
                  <c:v>GrandVision</c:v>
                </c:pt>
                <c:pt idx="8">
                  <c:v>Oxo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0.21747765640516395</c:v>
                </c:pt>
                <c:pt idx="1">
                  <c:v>0.25223435948361461</c:v>
                </c:pt>
                <c:pt idx="2">
                  <c:v>0.33763654419066547</c:v>
                </c:pt>
                <c:pt idx="3">
                  <c:v>0.35054617676266148</c:v>
                </c:pt>
                <c:pt idx="4">
                  <c:v>0.14399205561072498</c:v>
                </c:pt>
                <c:pt idx="5">
                  <c:v>0.18669314796425024</c:v>
                </c:pt>
                <c:pt idx="6">
                  <c:v>0.32274081429990087</c:v>
                </c:pt>
                <c:pt idx="7">
                  <c:v>0.2</c:v>
                </c:pt>
                <c:pt idx="8">
                  <c:v>0.15789473684210537</c:v>
                </c:pt>
              </c:numCache>
            </c:numRef>
          </c:val>
        </c:ser>
        <c:dLbls>
          <c:showVal val="1"/>
        </c:dLbls>
        <c:gapWidth val="30"/>
        <c:overlap val="100"/>
        <c:axId val="132528768"/>
        <c:axId val="132538752"/>
      </c:barChart>
      <c:catAx>
        <c:axId val="132528768"/>
        <c:scaling>
          <c:orientation val="maxMin"/>
        </c:scaling>
        <c:axPos val="l"/>
        <c:numFmt formatCode="General" sourceLinked="1"/>
        <c:tickLblPos val="nextTo"/>
        <c:spPr>
          <a:ln w="9495">
            <a:noFill/>
          </a:ln>
        </c:spPr>
        <c:txPr>
          <a:bodyPr rot="0" vert="horz"/>
          <a:lstStyle/>
          <a:p>
            <a:pPr>
              <a:defRPr sz="2000">
                <a:latin typeface="Museo Sans 500" pitchFamily="50" charset="0"/>
              </a:defRPr>
            </a:pPr>
            <a:endParaRPr lang="it-IT"/>
          </a:p>
        </c:txPr>
        <c:crossAx val="132538752"/>
        <c:crosses val="autoZero"/>
        <c:auto val="1"/>
        <c:lblAlgn val="ctr"/>
        <c:lblOffset val="100"/>
        <c:tickLblSkip val="1"/>
        <c:tickMarkSkip val="1"/>
      </c:catAx>
      <c:valAx>
        <c:axId val="132538752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132528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6621646816124366E-4"/>
          <c:y val="5.2225548278460299E-4"/>
          <c:w val="0.37303603121526985"/>
          <c:h val="5.1619602611708428E-2"/>
        </c:manualLayout>
      </c:layout>
      <c:spPr>
        <a:solidFill>
          <a:schemeClr val="bg1"/>
        </a:solidFill>
        <a:ln w="3165">
          <a:noFill/>
          <a:prstDash val="solid"/>
        </a:ln>
      </c:spPr>
      <c:txPr>
        <a:bodyPr/>
        <a:lstStyle/>
        <a:p>
          <a:pPr>
            <a:defRPr b="1">
              <a:latin typeface="Museo Sans 900" pitchFamily="50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Verdana"/>
          <a:cs typeface="Arial" pitchFamily="34" charset="0"/>
        </a:defRPr>
      </a:pPr>
      <a:endParaRPr lang="it-I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2839807692307742"/>
          <c:y val="0.14408983230323921"/>
          <c:w val="0.40896168988492165"/>
          <c:h val="0.754389061960122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38100">
              <a:noFill/>
            </a:ln>
          </c:spPr>
          <c:dPt>
            <c:idx val="0"/>
            <c:spPr>
              <a:solidFill>
                <a:srgbClr val="00B050"/>
              </a:solidFill>
              <a:ln w="38100"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38100">
                <a:noFill/>
              </a:ln>
              <a:effectLst/>
            </c:spPr>
          </c:dPt>
          <c:dPt>
            <c:idx val="3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0.13271034315614716"/>
                  <c:y val="-9.35107103484228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Museo Sans 900" pitchFamily="50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049663260422086"/>
                  <c:y val="6.6833653098373719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192307692307688"/>
                  <c:y val="-8.5137453133200855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384615384615397E-2"/>
                  <c:y val="-0.13443170331050058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307692307692532E-2"/>
                  <c:y val="-0.15253793686365141"/>
                </c:manualLayout>
              </c:layout>
              <c:showVal val="1"/>
              <c:showCatName val="1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useo Sans 9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#,##0%</c:formatCode>
                <c:ptCount val="2"/>
                <c:pt idx="0">
                  <c:v>0.16</c:v>
                </c:pt>
                <c:pt idx="1">
                  <c:v>0.84000000000000019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8398076923077448"/>
          <c:y val="0.14408983230323921"/>
          <c:w val="0.40896168988492188"/>
          <c:h val="0.754389061960122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38100">
              <a:noFill/>
            </a:ln>
          </c:spPr>
          <c:dPt>
            <c:idx val="0"/>
            <c:spPr>
              <a:solidFill>
                <a:srgbClr val="00B050"/>
              </a:solidFill>
              <a:ln w="38100"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38100">
                <a:noFill/>
              </a:ln>
              <a:effectLst/>
            </c:spPr>
          </c:dPt>
          <c:dPt>
            <c:idx val="3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0.12719429434968388"/>
                  <c:y val="-9.6902427508054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Museo Sans 900" pitchFamily="50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946439021311063"/>
                  <c:y val="7.0225370258005515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192307692307688"/>
                  <c:y val="-8.5137453133200897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384615384615397E-2"/>
                  <c:y val="-0.13443170331050058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307692307692532E-2"/>
                  <c:y val="-0.15253793686365141"/>
                </c:manualLayout>
              </c:layout>
              <c:showVal val="1"/>
              <c:showCatName val="1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useo Sans 9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#,##0%</c:formatCode>
                <c:ptCount val="2"/>
                <c:pt idx="0">
                  <c:v>0.17</c:v>
                </c:pt>
                <c:pt idx="1">
                  <c:v>0.83000000000000018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8398076923077448"/>
          <c:y val="0.14408983230323921"/>
          <c:w val="0.40896168988492188"/>
          <c:h val="0.754389061960122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38100">
              <a:noFill/>
            </a:ln>
          </c:spPr>
          <c:dPt>
            <c:idx val="0"/>
            <c:spPr>
              <a:solidFill>
                <a:srgbClr val="00B050"/>
              </a:solidFill>
              <a:ln w="38100"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38100">
                <a:noFill/>
              </a:ln>
              <a:effectLst/>
            </c:spPr>
          </c:dPt>
          <c:dPt>
            <c:idx val="3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0.13271034315614724"/>
                  <c:y val="-9.35107103484229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Museo Sans 900" pitchFamily="50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049663260422094"/>
                  <c:y val="6.6833653098373733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192307692307688"/>
                  <c:y val="-8.5137453133200897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384615384615397E-2"/>
                  <c:y val="-0.13443170331050058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307692307692532E-2"/>
                  <c:y val="-0.15253793686365141"/>
                </c:manualLayout>
              </c:layout>
              <c:showVal val="1"/>
              <c:showCatName val="1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useo Sans 9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#,##0%</c:formatCode>
                <c:ptCount val="2"/>
                <c:pt idx="0">
                  <c:v>0.16</c:v>
                </c:pt>
                <c:pt idx="1">
                  <c:v>0.84000000000000041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8398076923077475"/>
          <c:y val="0.14408983230323921"/>
          <c:w val="0.40896168988492204"/>
          <c:h val="0.754389061960122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 w="38100">
              <a:noFill/>
            </a:ln>
          </c:spPr>
          <c:dPt>
            <c:idx val="0"/>
            <c:spPr>
              <a:solidFill>
                <a:srgbClr val="00B050"/>
              </a:solidFill>
              <a:ln w="38100"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38100">
                <a:noFill/>
              </a:ln>
              <a:effectLst/>
            </c:spPr>
          </c:dPt>
          <c:dPt>
            <c:idx val="3"/>
            <c:spPr>
              <a:solidFill>
                <a:srgbClr val="FF0000"/>
              </a:solidFill>
              <a:ln w="38100">
                <a:noFill/>
              </a:ln>
              <a:effectLst/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0.12719429434968388"/>
                  <c:y val="-9.6902427508054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Museo Sans 900" pitchFamily="50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946439021311069"/>
                  <c:y val="7.0225370258005515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192307692307688"/>
                  <c:y val="-8.5137453133200938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384615384615397E-2"/>
                  <c:y val="-0.13443170331050058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307692307692532E-2"/>
                  <c:y val="-0.15253793686365141"/>
                </c:manualLayout>
              </c:layout>
              <c:showVal val="1"/>
              <c:showCatName val="1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useo Sans 9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showCatName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Foglio1!$B$2:$B$3</c:f>
              <c:numCache>
                <c:formatCode>#,##0%</c:formatCode>
                <c:ptCount val="2"/>
                <c:pt idx="0">
                  <c:v>0.23</c:v>
                </c:pt>
                <c:pt idx="1">
                  <c:v>0.77000000000000024</c:v>
                </c:pt>
              </c:numCache>
            </c:numRef>
          </c:val>
        </c:ser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52141319957716559"/>
          <c:y val="0.10489209682123102"/>
          <c:w val="0.41828410058720872"/>
          <c:h val="0.86914742669196265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Poco (1-5)</c:v>
                </c:pt>
              </c:strCache>
            </c:strRef>
          </c:tx>
          <c:spPr>
            <a:solidFill>
              <a:srgbClr val="FF0000"/>
            </a:solidFill>
            <a:ln w="12660">
              <a:solidFill>
                <a:schemeClr val="bg1">
                  <a:lumMod val="65000"/>
                </a:schemeClr>
              </a:solidFill>
              <a:prstDash val="solid"/>
            </a:ln>
          </c:spPr>
          <c:dLbls>
            <c:numFmt formatCode="0%" sourceLinked="0"/>
            <c:spPr>
              <a:noFill/>
              <a:ln w="25338">
                <a:noFill/>
              </a:ln>
            </c:spPr>
            <c:txPr>
              <a:bodyPr/>
              <a:lstStyle/>
              <a:p>
                <a:pPr algn="ctr">
                  <a:defRPr sz="1600" b="1">
                    <a:latin typeface="Museo Sans 900" pitchFamily="50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Qualità dei prodotti</c:v>
                </c:pt>
                <c:pt idx="1">
                  <c:v>Servizi e Customer Solution</c:v>
                </c:pt>
                <c:pt idx="2">
                  <c:v>Prezzo adeguato dei prodotti</c:v>
                </c:pt>
                <c:pt idx="3">
                  <c:v>Gentilezza, cordialità, competenza</c:v>
                </c:pt>
                <c:pt idx="4">
                  <c:v>Qualità dell’efficienza visiva</c:v>
                </c:pt>
                <c:pt idx="5">
                  <c:v>Strumentazione adottata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0.22841726618705036</c:v>
                </c:pt>
                <c:pt idx="1">
                  <c:v>0.25</c:v>
                </c:pt>
                <c:pt idx="2">
                  <c:v>0.25899280575539568</c:v>
                </c:pt>
                <c:pt idx="3" formatCode="General">
                  <c:v>0.2446043165467626</c:v>
                </c:pt>
                <c:pt idx="4" formatCode="General">
                  <c:v>0.22841726618705036</c:v>
                </c:pt>
                <c:pt idx="5" formatCode="General">
                  <c:v>0.23381294964028776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Abbastanza (6)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 w="12660">
              <a:noFill/>
              <a:prstDash val="solid"/>
            </a:ln>
          </c:spPr>
          <c:dLbls>
            <c:dLbl>
              <c:idx val="7"/>
              <c:layout>
                <c:manualLayout>
                  <c:x val="1.1162613436763101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7860181498821084E-2"/>
                  <c:y val="-2.1772272216667738E-3"/>
                </c:manualLayout>
              </c:layout>
              <c:showVal val="1"/>
            </c:dLbl>
            <c:dLbl>
              <c:idx val="9"/>
              <c:layout>
                <c:manualLayout>
                  <c:x val="1.8043178043508877E-2"/>
                  <c:y val="6.8046280180117814E-3"/>
                </c:manualLayout>
              </c:layout>
              <c:showVal val="1"/>
            </c:dLbl>
            <c:numFmt formatCode="0%" sourceLinked="0"/>
            <c:spPr>
              <a:noFill/>
              <a:ln w="25338">
                <a:noFill/>
              </a:ln>
            </c:spPr>
            <c:txPr>
              <a:bodyPr/>
              <a:lstStyle/>
              <a:p>
                <a:pPr algn="ctr">
                  <a:defRPr b="1">
                    <a:latin typeface="Museo Sans 900" pitchFamily="50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Qualità dei prodotti</c:v>
                </c:pt>
                <c:pt idx="1">
                  <c:v>Servizi e Customer Solution</c:v>
                </c:pt>
                <c:pt idx="2">
                  <c:v>Prezzo adeguato dei prodotti</c:v>
                </c:pt>
                <c:pt idx="3">
                  <c:v>Gentilezza, cordialità, competenza</c:v>
                </c:pt>
                <c:pt idx="4">
                  <c:v>Qualità dell’efficienza visiva</c:v>
                </c:pt>
                <c:pt idx="5">
                  <c:v>Strumentazione adottata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0.18345323741007194</c:v>
                </c:pt>
                <c:pt idx="1">
                  <c:v>0.21762589928057555</c:v>
                </c:pt>
                <c:pt idx="2">
                  <c:v>0.18884892086330934</c:v>
                </c:pt>
                <c:pt idx="3">
                  <c:v>0.18345323741007194</c:v>
                </c:pt>
                <c:pt idx="4">
                  <c:v>0.18345323741007194</c:v>
                </c:pt>
                <c:pt idx="5">
                  <c:v>0.17985611510791366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 (7-8)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Museo Sans 900" pitchFamily="50" charset="0"/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Sheet1!$A$2:$A$7</c:f>
              <c:strCache>
                <c:ptCount val="6"/>
                <c:pt idx="0">
                  <c:v>Qualità dei prodotti</c:v>
                </c:pt>
                <c:pt idx="1">
                  <c:v>Servizi e Customer Solution</c:v>
                </c:pt>
                <c:pt idx="2">
                  <c:v>Prezzo adeguato dei prodotti</c:v>
                </c:pt>
                <c:pt idx="3">
                  <c:v>Gentilezza, cordialità, competenza</c:v>
                </c:pt>
                <c:pt idx="4">
                  <c:v>Qualità dell’efficienza visiva</c:v>
                </c:pt>
                <c:pt idx="5">
                  <c:v>Strumentazione adottata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0.37230215827338131</c:v>
                </c:pt>
                <c:pt idx="1">
                  <c:v>0.38129496402877699</c:v>
                </c:pt>
                <c:pt idx="2">
                  <c:v>0.40647482014388492</c:v>
                </c:pt>
                <c:pt idx="3">
                  <c:v>0.37769784172661869</c:v>
                </c:pt>
                <c:pt idx="4">
                  <c:v>0.38848920863309355</c:v>
                </c:pt>
                <c:pt idx="5">
                  <c:v>0.38669064748201437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Moltissimo (9-10)</c:v>
                </c:pt>
              </c:strCache>
            </c:strRef>
          </c:tx>
          <c:spPr>
            <a:solidFill>
              <a:srgbClr val="00B05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Museo Sans 900" pitchFamily="50" charset="0"/>
                  </a:defRPr>
                </a:pPr>
                <a:endParaRPr lang="it-IT"/>
              </a:p>
            </c:txPr>
            <c:dLblPos val="inBase"/>
            <c:showVal val="1"/>
          </c:dLbls>
          <c:cat>
            <c:strRef>
              <c:f>Sheet1!$A$2:$A$7</c:f>
              <c:strCache>
                <c:ptCount val="6"/>
                <c:pt idx="0">
                  <c:v>Qualità dei prodotti</c:v>
                </c:pt>
                <c:pt idx="1">
                  <c:v>Servizi e Customer Solution</c:v>
                </c:pt>
                <c:pt idx="2">
                  <c:v>Prezzo adeguato dei prodotti</c:v>
                </c:pt>
                <c:pt idx="3">
                  <c:v>Gentilezza, cordialità, competenza</c:v>
                </c:pt>
                <c:pt idx="4">
                  <c:v>Qualità dell’efficienza visiva</c:v>
                </c:pt>
                <c:pt idx="5">
                  <c:v>Strumentazione adottata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0.21582733812949639</c:v>
                </c:pt>
                <c:pt idx="1">
                  <c:v>0.15107913669064749</c:v>
                </c:pt>
                <c:pt idx="2">
                  <c:v>0.14568345323741005</c:v>
                </c:pt>
                <c:pt idx="3">
                  <c:v>0.19424460431654678</c:v>
                </c:pt>
                <c:pt idx="4">
                  <c:v>0.19964028776978415</c:v>
                </c:pt>
                <c:pt idx="5">
                  <c:v>0.19964028776978415</c:v>
                </c:pt>
              </c:numCache>
            </c:numRef>
          </c:val>
        </c:ser>
        <c:dLbls>
          <c:showVal val="1"/>
        </c:dLbls>
        <c:gapWidth val="30"/>
        <c:overlap val="100"/>
        <c:axId val="51951872"/>
        <c:axId val="52883456"/>
      </c:barChart>
      <c:catAx>
        <c:axId val="51951872"/>
        <c:scaling>
          <c:orientation val="maxMin"/>
        </c:scaling>
        <c:axPos val="l"/>
        <c:numFmt formatCode="General" sourceLinked="1"/>
        <c:tickLblPos val="nextTo"/>
        <c:spPr>
          <a:ln w="9495">
            <a:noFill/>
          </a:ln>
        </c:spPr>
        <c:txPr>
          <a:bodyPr rot="0" vert="horz"/>
          <a:lstStyle/>
          <a:p>
            <a:pPr>
              <a:defRPr sz="1400">
                <a:latin typeface="Museo Sans 500" pitchFamily="50" charset="0"/>
              </a:defRPr>
            </a:pPr>
            <a:endParaRPr lang="it-IT"/>
          </a:p>
        </c:txPr>
        <c:crossAx val="52883456"/>
        <c:crosses val="autoZero"/>
        <c:auto val="1"/>
        <c:lblAlgn val="ctr"/>
        <c:lblOffset val="100"/>
        <c:tickLblSkip val="1"/>
        <c:tickMarkSkip val="1"/>
      </c:catAx>
      <c:valAx>
        <c:axId val="52883456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51951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8922884779435E-2"/>
          <c:y val="2.5611381910594512E-2"/>
          <c:w val="0.81763614617156666"/>
          <c:h val="6.0632212640086877E-2"/>
        </c:manualLayout>
      </c:layout>
      <c:spPr>
        <a:solidFill>
          <a:schemeClr val="bg1"/>
        </a:solidFill>
        <a:ln w="3165">
          <a:noFill/>
          <a:prstDash val="solid"/>
        </a:ln>
      </c:spPr>
      <c:txPr>
        <a:bodyPr/>
        <a:lstStyle/>
        <a:p>
          <a:pPr>
            <a:defRPr b="1">
              <a:latin typeface="Museo Sans 900" pitchFamily="50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Verdana"/>
          <a:cs typeface="Arial" pitchFamily="34" charset="0"/>
        </a:defRPr>
      </a:pPr>
      <a:endParaRPr lang="it-IT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1"/>
  <c:chart>
    <c:autoTitleDeleted val="1"/>
    <c:plotArea>
      <c:layout>
        <c:manualLayout>
          <c:layoutTarget val="inner"/>
          <c:xMode val="edge"/>
          <c:yMode val="edge"/>
          <c:x val="0.43518227958828437"/>
          <c:y val="1.8296605304831823E-2"/>
          <c:w val="0.56481772041171607"/>
          <c:h val="0.98170332925971149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Museo Sans 900" pitchFamily="50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Qualità dei prodotti</c:v>
                </c:pt>
                <c:pt idx="1">
                  <c:v>Prezzo adeguato dei prodotti</c:v>
                </c:pt>
                <c:pt idx="2">
                  <c:v>Gentilezza, cordialità, competenza</c:v>
                </c:pt>
                <c:pt idx="3">
                  <c:v>Servizi e Customer Solution</c:v>
                </c:pt>
                <c:pt idx="4">
                  <c:v>Qualità dell’efficienza visiva</c:v>
                </c:pt>
                <c:pt idx="5">
                  <c:v>Strumentazione adottata</c:v>
                </c:pt>
                <c:pt idx="6">
                  <c:v>non sa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0.2733812949640288</c:v>
                </c:pt>
                <c:pt idx="1">
                  <c:v>0.17805755395683454</c:v>
                </c:pt>
                <c:pt idx="2">
                  <c:v>0.11690647482014388</c:v>
                </c:pt>
                <c:pt idx="3">
                  <c:v>7.5539568345323743E-2</c:v>
                </c:pt>
                <c:pt idx="4">
                  <c:v>7.3741007194244604E-2</c:v>
                </c:pt>
                <c:pt idx="5">
                  <c:v>2.6978417266187049E-2</c:v>
                </c:pt>
                <c:pt idx="6">
                  <c:v>0.25539568345323743</c:v>
                </c:pt>
              </c:numCache>
            </c:numRef>
          </c:val>
        </c:ser>
        <c:gapWidth val="72"/>
        <c:overlap val="-3"/>
        <c:axId val="51742208"/>
        <c:axId val="51876224"/>
      </c:barChart>
      <c:catAx>
        <c:axId val="51742208"/>
        <c:scaling>
          <c:orientation val="maxMin"/>
        </c:scaling>
        <c:axPos val="l"/>
        <c:tickLblPos val="nextTo"/>
        <c:txPr>
          <a:bodyPr/>
          <a:lstStyle/>
          <a:p>
            <a:pPr>
              <a:defRPr sz="1600">
                <a:latin typeface="Museo Sans 700" pitchFamily="50" charset="0"/>
              </a:defRPr>
            </a:pPr>
            <a:endParaRPr lang="it-IT"/>
          </a:p>
        </c:txPr>
        <c:crossAx val="51876224"/>
        <c:crosses val="autoZero"/>
        <c:auto val="1"/>
        <c:lblAlgn val="ctr"/>
        <c:lblOffset val="100"/>
      </c:catAx>
      <c:valAx>
        <c:axId val="51876224"/>
        <c:scaling>
          <c:orientation val="minMax"/>
          <c:max val="1"/>
          <c:min val="0"/>
        </c:scaling>
        <c:delete val="1"/>
        <c:axPos val="t"/>
        <c:numFmt formatCode="General" sourceLinked="1"/>
        <c:tickLblPos val="none"/>
        <c:crossAx val="51742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52141319957716603"/>
          <c:y val="0.10489209682123098"/>
          <c:w val="0.41828410058720861"/>
          <c:h val="0.86914742669196265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Poco (1-5)</c:v>
                </c:pt>
              </c:strCache>
            </c:strRef>
          </c:tx>
          <c:spPr>
            <a:solidFill>
              <a:srgbClr val="FF0000"/>
            </a:solidFill>
            <a:ln w="12660">
              <a:solidFill>
                <a:schemeClr val="bg1">
                  <a:lumMod val="65000"/>
                </a:schemeClr>
              </a:solidFill>
              <a:prstDash val="solid"/>
            </a:ln>
          </c:spPr>
          <c:dLbls>
            <c:numFmt formatCode="0%" sourceLinked="0"/>
            <c:spPr>
              <a:noFill/>
              <a:ln w="25338">
                <a:noFill/>
              </a:ln>
            </c:spPr>
            <c:txPr>
              <a:bodyPr/>
              <a:lstStyle/>
              <a:p>
                <a:pPr algn="ctr">
                  <a:defRPr sz="1600" b="1">
                    <a:latin typeface="Museo Sans 900" pitchFamily="50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Innovazione e tecnologia</c:v>
                </c:pt>
                <c:pt idx="1">
                  <c:v>Autorevolezza </c:v>
                </c:pt>
                <c:pt idx="2">
                  <c:v>Attenzione all’ambiente</c:v>
                </c:pt>
                <c:pt idx="3">
                  <c:v>Convenienza</c:v>
                </c:pt>
                <c:pt idx="4">
                  <c:v>Affidabilità</c:v>
                </c:pt>
                <c:pt idx="5">
                  <c:v>Italianità</c:v>
                </c:pt>
                <c:pt idx="6">
                  <c:v>Attenzione al cliente</c:v>
                </c:pt>
                <c:pt idx="7">
                  <c:v>Qualità dei servizi</c:v>
                </c:pt>
                <c:pt idx="8">
                  <c:v>Esperienza</c:v>
                </c:pt>
                <c:pt idx="9">
                  <c:v>Tradizione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0.20503597122302158</c:v>
                </c:pt>
                <c:pt idx="1">
                  <c:v>0.23381294964028776</c:v>
                </c:pt>
                <c:pt idx="2">
                  <c:v>0.25359712230215831</c:v>
                </c:pt>
                <c:pt idx="3" formatCode="General">
                  <c:v>0.22841726618705036</c:v>
                </c:pt>
                <c:pt idx="4" formatCode="General">
                  <c:v>0.1960431654676259</c:v>
                </c:pt>
                <c:pt idx="5" formatCode="General">
                  <c:v>0.22841726618705038</c:v>
                </c:pt>
                <c:pt idx="6" formatCode="General">
                  <c:v>0.20323741007194246</c:v>
                </c:pt>
                <c:pt idx="7" formatCode="General">
                  <c:v>0.21762589928057555</c:v>
                </c:pt>
                <c:pt idx="8" formatCode="General">
                  <c:v>0.21582733812949639</c:v>
                </c:pt>
                <c:pt idx="9" formatCode="General">
                  <c:v>0.28776978417266186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Abbastanza (6)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 w="12660">
              <a:noFill/>
              <a:prstDash val="solid"/>
            </a:ln>
          </c:spPr>
          <c:dLbls>
            <c:dLbl>
              <c:idx val="7"/>
              <c:layout>
                <c:manualLayout>
                  <c:x val="1.1162613436763101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7860181498821077E-2"/>
                  <c:y val="-2.1772272216667721E-3"/>
                </c:manualLayout>
              </c:layout>
              <c:showVal val="1"/>
            </c:dLbl>
            <c:dLbl>
              <c:idx val="9"/>
              <c:layout>
                <c:manualLayout>
                  <c:x val="1.8043178043508867E-2"/>
                  <c:y val="6.8046280180117805E-3"/>
                </c:manualLayout>
              </c:layout>
              <c:showVal val="1"/>
            </c:dLbl>
            <c:numFmt formatCode="0%" sourceLinked="0"/>
            <c:spPr>
              <a:noFill/>
              <a:ln w="25338">
                <a:noFill/>
              </a:ln>
            </c:spPr>
            <c:txPr>
              <a:bodyPr/>
              <a:lstStyle/>
              <a:p>
                <a:pPr algn="ctr">
                  <a:defRPr b="1">
                    <a:latin typeface="Museo Sans 900" pitchFamily="50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Innovazione e tecnologia</c:v>
                </c:pt>
                <c:pt idx="1">
                  <c:v>Autorevolezza </c:v>
                </c:pt>
                <c:pt idx="2">
                  <c:v>Attenzione all’ambiente</c:v>
                </c:pt>
                <c:pt idx="3">
                  <c:v>Convenienza</c:v>
                </c:pt>
                <c:pt idx="4">
                  <c:v>Affidabilità</c:v>
                </c:pt>
                <c:pt idx="5">
                  <c:v>Italianità</c:v>
                </c:pt>
                <c:pt idx="6">
                  <c:v>Attenzione al cliente</c:v>
                </c:pt>
                <c:pt idx="7">
                  <c:v>Qualità dei servizi</c:v>
                </c:pt>
                <c:pt idx="8">
                  <c:v>Esperienza</c:v>
                </c:pt>
                <c:pt idx="9">
                  <c:v>Tradizione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0.18165467625899281</c:v>
                </c:pt>
                <c:pt idx="1">
                  <c:v>0.22122302158273383</c:v>
                </c:pt>
                <c:pt idx="2">
                  <c:v>0.19784172661870503</c:v>
                </c:pt>
                <c:pt idx="3">
                  <c:v>0.20323741007194246</c:v>
                </c:pt>
                <c:pt idx="4">
                  <c:v>0.18165467625899281</c:v>
                </c:pt>
                <c:pt idx="5">
                  <c:v>0.17985611510791366</c:v>
                </c:pt>
                <c:pt idx="6">
                  <c:v>0.16906474820143885</c:v>
                </c:pt>
                <c:pt idx="7">
                  <c:v>0.17086330935251798</c:v>
                </c:pt>
                <c:pt idx="8">
                  <c:v>0.17805755395683454</c:v>
                </c:pt>
                <c:pt idx="9">
                  <c:v>0.19964028776978418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Molto (7-8)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Museo Sans 900" pitchFamily="50" charset="0"/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Sheet1!$A$2:$A$11</c:f>
              <c:strCache>
                <c:ptCount val="10"/>
                <c:pt idx="0">
                  <c:v>Innovazione e tecnologia</c:v>
                </c:pt>
                <c:pt idx="1">
                  <c:v>Autorevolezza </c:v>
                </c:pt>
                <c:pt idx="2">
                  <c:v>Attenzione all’ambiente</c:v>
                </c:pt>
                <c:pt idx="3">
                  <c:v>Convenienza</c:v>
                </c:pt>
                <c:pt idx="4">
                  <c:v>Affidabilità</c:v>
                </c:pt>
                <c:pt idx="5">
                  <c:v>Italianità</c:v>
                </c:pt>
                <c:pt idx="6">
                  <c:v>Attenzione al cliente</c:v>
                </c:pt>
                <c:pt idx="7">
                  <c:v>Qualità dei servizi</c:v>
                </c:pt>
                <c:pt idx="8">
                  <c:v>Esperienza</c:v>
                </c:pt>
                <c:pt idx="9">
                  <c:v>Tradizione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0.40287769784172667</c:v>
                </c:pt>
                <c:pt idx="1">
                  <c:v>0.37589928057553956</c:v>
                </c:pt>
                <c:pt idx="2">
                  <c:v>0.38309352517985612</c:v>
                </c:pt>
                <c:pt idx="3">
                  <c:v>0.40467625899280579</c:v>
                </c:pt>
                <c:pt idx="4">
                  <c:v>0.40107913669064749</c:v>
                </c:pt>
                <c:pt idx="5">
                  <c:v>0.40467625899280579</c:v>
                </c:pt>
                <c:pt idx="6">
                  <c:v>0.40647482014388492</c:v>
                </c:pt>
                <c:pt idx="7">
                  <c:v>0.3920863309352518</c:v>
                </c:pt>
                <c:pt idx="8">
                  <c:v>0.39748201438848918</c:v>
                </c:pt>
                <c:pt idx="9">
                  <c:v>0.34172661870503596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Moltissimo (9-10)</c:v>
                </c:pt>
              </c:strCache>
            </c:strRef>
          </c:tx>
          <c:spPr>
            <a:solidFill>
              <a:srgbClr val="00B05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Museo Sans 900" pitchFamily="50" charset="0"/>
                  </a:defRPr>
                </a:pPr>
                <a:endParaRPr lang="it-IT"/>
              </a:p>
            </c:txPr>
            <c:dLblPos val="inBase"/>
            <c:showVal val="1"/>
          </c:dLbls>
          <c:cat>
            <c:strRef>
              <c:f>Sheet1!$A$2:$A$11</c:f>
              <c:strCache>
                <c:ptCount val="10"/>
                <c:pt idx="0">
                  <c:v>Innovazione e tecnologia</c:v>
                </c:pt>
                <c:pt idx="1">
                  <c:v>Autorevolezza </c:v>
                </c:pt>
                <c:pt idx="2">
                  <c:v>Attenzione all’ambiente</c:v>
                </c:pt>
                <c:pt idx="3">
                  <c:v>Convenienza</c:v>
                </c:pt>
                <c:pt idx="4">
                  <c:v>Affidabilità</c:v>
                </c:pt>
                <c:pt idx="5">
                  <c:v>Italianità</c:v>
                </c:pt>
                <c:pt idx="6">
                  <c:v>Attenzione al cliente</c:v>
                </c:pt>
                <c:pt idx="7">
                  <c:v>Qualità dei servizi</c:v>
                </c:pt>
                <c:pt idx="8">
                  <c:v>Esperienza</c:v>
                </c:pt>
                <c:pt idx="9">
                  <c:v>Tradizione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0.21043165467625902</c:v>
                </c:pt>
                <c:pt idx="1">
                  <c:v>0.16906474820143885</c:v>
                </c:pt>
                <c:pt idx="2">
                  <c:v>0.16546762589928057</c:v>
                </c:pt>
                <c:pt idx="3">
                  <c:v>0.16366906474820145</c:v>
                </c:pt>
                <c:pt idx="4">
                  <c:v>0.22122302158273383</c:v>
                </c:pt>
                <c:pt idx="5">
                  <c:v>0.18705035971223022</c:v>
                </c:pt>
                <c:pt idx="6">
                  <c:v>0.22122302158273383</c:v>
                </c:pt>
                <c:pt idx="7">
                  <c:v>0.21942446043165467</c:v>
                </c:pt>
                <c:pt idx="8">
                  <c:v>0.20863309352517986</c:v>
                </c:pt>
                <c:pt idx="9">
                  <c:v>0.17086330935251798</c:v>
                </c:pt>
              </c:numCache>
            </c:numRef>
          </c:val>
        </c:ser>
        <c:dLbls>
          <c:showVal val="1"/>
        </c:dLbls>
        <c:gapWidth val="30"/>
        <c:overlap val="100"/>
        <c:axId val="104539264"/>
        <c:axId val="104572416"/>
      </c:barChart>
      <c:catAx>
        <c:axId val="104539264"/>
        <c:scaling>
          <c:orientation val="maxMin"/>
        </c:scaling>
        <c:axPos val="l"/>
        <c:numFmt formatCode="General" sourceLinked="1"/>
        <c:tickLblPos val="nextTo"/>
        <c:spPr>
          <a:ln w="9495">
            <a:noFill/>
          </a:ln>
        </c:spPr>
        <c:txPr>
          <a:bodyPr rot="0" vert="horz"/>
          <a:lstStyle/>
          <a:p>
            <a:pPr>
              <a:defRPr sz="1400">
                <a:latin typeface="Museo Sans 500" pitchFamily="50" charset="0"/>
              </a:defRPr>
            </a:pPr>
            <a:endParaRPr lang="it-IT"/>
          </a:p>
        </c:txPr>
        <c:crossAx val="104572416"/>
        <c:crosses val="autoZero"/>
        <c:auto val="1"/>
        <c:lblAlgn val="ctr"/>
        <c:lblOffset val="100"/>
        <c:tickLblSkip val="1"/>
        <c:tickMarkSkip val="1"/>
      </c:catAx>
      <c:valAx>
        <c:axId val="104572416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104539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8922884779435E-2"/>
          <c:y val="2.5611381910594512E-2"/>
          <c:w val="0.81763614617156666"/>
          <c:h val="6.0632212640086856E-2"/>
        </c:manualLayout>
      </c:layout>
      <c:spPr>
        <a:solidFill>
          <a:schemeClr val="bg1"/>
        </a:solidFill>
        <a:ln w="3165">
          <a:noFill/>
          <a:prstDash val="solid"/>
        </a:ln>
      </c:spPr>
      <c:txPr>
        <a:bodyPr/>
        <a:lstStyle/>
        <a:p>
          <a:pPr>
            <a:defRPr b="1">
              <a:latin typeface="Museo Sans 900" pitchFamily="50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Verdana"/>
          <a:cs typeface="Arial" pitchFamily="34" charset="0"/>
        </a:defRPr>
      </a:pPr>
      <a:endParaRPr lang="it-IT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4236087" cy="3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38177" y="3"/>
            <a:ext cx="4236087" cy="3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5345BA50-E3AD-442B-BBB1-7AE44D99B3A1}" type="datetimeFigureOut">
              <a:rPr lang="it-IT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34236"/>
            <a:ext cx="4236087" cy="3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38177" y="6334236"/>
            <a:ext cx="4236087" cy="3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A1615739-CDEF-4ACC-A3A0-0C6A97E01A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61109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4236087" cy="3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8177" y="3"/>
            <a:ext cx="4236087" cy="3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1338" y="498475"/>
            <a:ext cx="3613150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958" y="3167897"/>
            <a:ext cx="7821911" cy="30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34236"/>
            <a:ext cx="4236087" cy="3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8177" y="6334236"/>
            <a:ext cx="4236087" cy="3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6" tIns="45385" rIns="90776" bIns="453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9EFF87D-9839-4A33-93D6-860744A775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5637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43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3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1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7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884" tIns="45444" rIns="90884" bIns="45444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E4B8B-7D40-4F79-98CF-CE5238C00E38}" type="slidenum">
              <a:rPr lang="it-IT" smtClean="0"/>
              <a:pPr/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C3F65-65B8-4674-BF73-D0FB95DEAFC0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844FC-2FC2-4772-946A-4D34B0838F9A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3970" y="22355"/>
            <a:ext cx="6150681" cy="1470025"/>
          </a:xfrm>
        </p:spPr>
        <p:txBody>
          <a:bodyPr>
            <a:normAutofit/>
          </a:bodyPr>
          <a:lstStyle>
            <a:lvl1pPr>
              <a:defRPr sz="37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2346-B4CA-4F06-99E0-387C3C2C7D24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2" indent="0">
              <a:buNone/>
              <a:defRPr sz="2000"/>
            </a:lvl4pPr>
            <a:lvl5pPr marL="1828349" indent="0">
              <a:buNone/>
              <a:defRPr sz="2000"/>
            </a:lvl5pPr>
            <a:lvl6pPr marL="2285436" indent="0">
              <a:buNone/>
              <a:defRPr sz="2000"/>
            </a:lvl6pPr>
            <a:lvl7pPr marL="2742523" indent="0">
              <a:buNone/>
              <a:defRPr sz="2000"/>
            </a:lvl7pPr>
            <a:lvl8pPr marL="3199610" indent="0">
              <a:buNone/>
              <a:defRPr sz="2000"/>
            </a:lvl8pPr>
            <a:lvl9pPr marL="3656697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2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0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A60D-7A90-415A-B95E-EEE0BBC58CFC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F25D5005-23E7-4B48-88F9-8D5FBB3492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D2E4-BE46-413E-A6C0-E269E64227DC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A38AE36C-447A-409B-AC51-2677456084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A524-4B9E-4A50-8B0E-90A49320DC4D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94B19C00-4131-4CA5-A613-2FA090EC12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0861" y="1142984"/>
            <a:ext cx="8249840" cy="4929204"/>
          </a:xfrm>
        </p:spPr>
        <p:txBody>
          <a:bodyPr/>
          <a:lstStyle>
            <a:lvl1pPr>
              <a:defRPr sz="1600"/>
            </a:lvl1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9163" y="6643688"/>
            <a:ext cx="1366837" cy="214312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0520FF-722D-492D-9366-E34497AFFA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3970" y="22355"/>
            <a:ext cx="6150681" cy="1470025"/>
          </a:xfrm>
        </p:spPr>
        <p:txBody>
          <a:bodyPr>
            <a:normAutofit/>
          </a:bodyPr>
          <a:lstStyle>
            <a:lvl1pPr>
              <a:defRPr sz="37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2346-B4CA-4F06-99E0-387C3C2C7D2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CBAF-E609-4CDE-91BB-8F1BF23760A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17E4-352A-4088-A4B9-A22329BBEF0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9B40DB79-80C7-4506-AC3B-15F7EE98D7BD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1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202A-6575-49C8-B6DA-ACBCC0A248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BC48F08F-3404-4B06-909E-6D877861B84E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75DF-585E-482E-9DE3-1F904D7BBA7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4841D7E5-3A2D-4706-A302-3D1C81CD093D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B22B-A164-4574-95B3-ABAA39DCD86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16C239AA-BF9C-4E94-AED7-F360D10EB3D3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CBAF-E609-4CDE-91BB-8F1BF23760A0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147390" y="6381750"/>
            <a:ext cx="504000" cy="3317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98723" y="11150"/>
            <a:ext cx="8915400" cy="664174"/>
          </a:xfrm>
        </p:spPr>
        <p:txBody>
          <a:bodyPr>
            <a:normAutofit/>
          </a:bodyPr>
          <a:lstStyle>
            <a:lvl1pPr algn="l">
              <a:defRPr sz="2900" b="1">
                <a:solidFill>
                  <a:srgbClr val="4F80BC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8B21-C435-4035-9827-5263484711B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-62160" y="6369050"/>
            <a:ext cx="892175" cy="360363"/>
          </a:xfrm>
          <a:prstGeom prst="rect">
            <a:avLst/>
          </a:prstGeom>
        </p:spPr>
        <p:txBody>
          <a:bodyPr lIns="83969" tIns="41985" rIns="83969" bIns="41985" anchor="ctr"/>
          <a:lstStyle>
            <a:lvl1pPr algn="ctr">
              <a:defRPr sz="900">
                <a:latin typeface="Calibri Light" pitchFamily="34" charset="0"/>
              </a:defRPr>
            </a:lvl1pPr>
          </a:lstStyle>
          <a:p>
            <a:pPr>
              <a:defRPr/>
            </a:pPr>
            <a:fld id="{DD32FC49-DB80-471E-86E4-A8ACA36807AF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21814-0B83-4F69-B75B-31CF2B9529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2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0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6242-1A77-44BA-B181-85C3683E7C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DC2ED46B-B484-4CF3-A7EB-6241F9038D21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2" indent="0">
              <a:buNone/>
              <a:defRPr sz="2000"/>
            </a:lvl4pPr>
            <a:lvl5pPr marL="1828349" indent="0">
              <a:buNone/>
              <a:defRPr sz="2000"/>
            </a:lvl5pPr>
            <a:lvl6pPr marL="2285436" indent="0">
              <a:buNone/>
              <a:defRPr sz="2000"/>
            </a:lvl6pPr>
            <a:lvl7pPr marL="2742523" indent="0">
              <a:buNone/>
              <a:defRPr sz="2000"/>
            </a:lvl7pPr>
            <a:lvl8pPr marL="3199610" indent="0">
              <a:buNone/>
              <a:defRPr sz="2000"/>
            </a:lvl8pPr>
            <a:lvl9pPr marL="3656697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2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0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A60D-7A90-415A-B95E-EEE0BBC58C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F25D5005-23E7-4B48-88F9-8D5FBB34927D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D2E4-BE46-413E-A6C0-E269E64227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A38AE36C-447A-409B-AC51-26774560843E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A524-4B9E-4A50-8B0E-90A49320DC4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94B19C00-4131-4CA5-A613-2FA090EC1265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60861" y="1142984"/>
            <a:ext cx="8249840" cy="4929204"/>
          </a:xfrm>
        </p:spPr>
        <p:txBody>
          <a:bodyPr/>
          <a:lstStyle>
            <a:lvl1pPr>
              <a:defRPr sz="1600"/>
            </a:lvl1pPr>
            <a:lvl3pPr>
              <a:defRPr sz="1200"/>
            </a:lvl3pPr>
            <a:lvl4pPr>
              <a:defRPr sz="1100"/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9163" y="6643688"/>
            <a:ext cx="1366837" cy="214312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0520FF-722D-492D-9366-E34497AFFA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17E4-352A-4088-A4B9-A22329BBEF09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9B40DB79-80C7-4506-AC3B-15F7EE98D7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1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202A-6575-49C8-B6DA-ACBCC0A248F1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BC48F08F-3404-4B06-909E-6D877861B8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6" indent="0">
              <a:buNone/>
              <a:defRPr sz="1600" b="1"/>
            </a:lvl6pPr>
            <a:lvl7pPr marL="2742523" indent="0">
              <a:buNone/>
              <a:defRPr sz="1600" b="1"/>
            </a:lvl7pPr>
            <a:lvl8pPr marL="3199610" indent="0">
              <a:buNone/>
              <a:defRPr sz="1600" b="1"/>
            </a:lvl8pPr>
            <a:lvl9pPr marL="3656697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75DF-585E-482E-9DE3-1F904D7BBA7E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4841D7E5-3A2D-4706-A302-3D1C81CD09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B22B-A164-4574-95B3-ABAA39DCD86D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16C239AA-BF9C-4E94-AED7-F360D10EB3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147390" y="6381750"/>
            <a:ext cx="504000" cy="3317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98723" y="11150"/>
            <a:ext cx="8915400" cy="664174"/>
          </a:xfrm>
        </p:spPr>
        <p:txBody>
          <a:bodyPr>
            <a:normAutofit/>
          </a:bodyPr>
          <a:lstStyle>
            <a:lvl1pPr algn="l">
              <a:defRPr sz="2900" b="1">
                <a:solidFill>
                  <a:srgbClr val="4F80BC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8B21-C435-4035-9827-5263484711B2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-62160" y="6369050"/>
            <a:ext cx="892175" cy="360363"/>
          </a:xfrm>
          <a:prstGeom prst="rect">
            <a:avLst/>
          </a:prstGeom>
        </p:spPr>
        <p:txBody>
          <a:bodyPr lIns="83969" tIns="41985" rIns="83969" bIns="41985" anchor="ctr"/>
          <a:lstStyle>
            <a:lvl1pPr algn="ctr">
              <a:defRPr sz="900">
                <a:latin typeface="Calibri Light" pitchFamily="34" charset="0"/>
              </a:defRPr>
            </a:lvl1pPr>
          </a:lstStyle>
          <a:p>
            <a:pPr>
              <a:defRPr/>
            </a:pPr>
            <a:fld id="{DD32FC49-DB80-471E-86E4-A8ACA36807A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21814-0B83-4F69-B75B-31CF2B9529F1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2" indent="0">
              <a:buNone/>
              <a:defRPr sz="900"/>
            </a:lvl4pPr>
            <a:lvl5pPr marL="1828349" indent="0">
              <a:buNone/>
              <a:defRPr sz="900"/>
            </a:lvl5pPr>
            <a:lvl6pPr marL="2285436" indent="0">
              <a:buNone/>
              <a:defRPr sz="900"/>
            </a:lvl6pPr>
            <a:lvl7pPr marL="2742523" indent="0">
              <a:buNone/>
              <a:defRPr sz="900"/>
            </a:lvl7pPr>
            <a:lvl8pPr marL="3199610" indent="0">
              <a:buNone/>
              <a:defRPr sz="900"/>
            </a:lvl8pPr>
            <a:lvl9pPr marL="3656697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6242-1A77-44BA-B181-85C3683E7C74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DC2ED46B-B484-4CF3-A7EB-6241F9038D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6" Type="http://schemas.openxmlformats.org/officeDocument/2006/relationships/hyperlink" Target="http://www.google.it/url?sa=i&amp;rct=j&amp;q=&amp;esrc=s&amp;source=images&amp;cd=&amp;cad=rja&amp;uact=8&amp;ved=0ahUKEwjsn8aey53UAhWHvRQKHQ7fCOsQjRwIBw&amp;url=http://otticatulli.it/greenvision/&amp;psig=AFQjCNHbW44qZAzlkf0XI63nkwWq-hyC4A&amp;ust=1496438832622284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621814-0B83-4F69-B75B-31CF2B9529F1}" type="datetime1">
              <a:rPr lang="it-IT" smtClean="0"/>
              <a:pPr>
                <a:defRPr/>
              </a:pPr>
              <a:t>03/06/2017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94" r:id="rId8"/>
    <p:sldLayoutId id="2147485288" r:id="rId9"/>
    <p:sldLayoutId id="2147485289" r:id="rId10"/>
    <p:sldLayoutId id="2147485290" r:id="rId11"/>
    <p:sldLayoutId id="2147485291" r:id="rId12"/>
    <p:sldLayoutId id="2147485292" r:id="rId13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9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3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1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621814-0B83-4F69-B75B-31CF2B9529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Risultati immagini per GREEN VISION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 b="24550"/>
          <a:stretch>
            <a:fillRect/>
          </a:stretch>
        </p:blipFill>
        <p:spPr bwMode="auto">
          <a:xfrm>
            <a:off x="8049344" y="116632"/>
            <a:ext cx="1640632" cy="41589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96" r:id="rId1"/>
    <p:sldLayoutId id="2147485297" r:id="rId2"/>
    <p:sldLayoutId id="2147485298" r:id="rId3"/>
    <p:sldLayoutId id="2147485299" r:id="rId4"/>
    <p:sldLayoutId id="2147485300" r:id="rId5"/>
    <p:sldLayoutId id="2147485301" r:id="rId6"/>
    <p:sldLayoutId id="2147485302" r:id="rId7"/>
    <p:sldLayoutId id="2147485303" r:id="rId8"/>
    <p:sldLayoutId id="2147485304" r:id="rId9"/>
    <p:sldLayoutId id="2147485305" r:id="rId10"/>
    <p:sldLayoutId id="2147485306" r:id="rId11"/>
    <p:sldLayoutId id="2147485307" r:id="rId12"/>
    <p:sldLayoutId id="2147485308" r:id="rId13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9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3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1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google.it/url?sa=i&amp;rct=j&amp;q=&amp;esrc=s&amp;source=images&amp;cd=&amp;cad=rja&amp;uact=8&amp;ved=0ahUKEwjsn8aey53UAhWHvRQKHQ7fCOsQjRwIBw&amp;url=http://otticatulli.it/greenvision/&amp;psig=AFQjCNHbW44qZAzlkf0XI63nkwWq-hyC4A&amp;ust=1496438832622284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lanieri.com/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ieri.com/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lanieri.com/i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hyperlink" Target="http://www.google.it/url?sa=i&amp;rct=j&amp;q=&amp;esrc=s&amp;source=images&amp;cd=&amp;cad=rja&amp;uact=8&amp;ved=0ahUKEwjsn8aey53UAhWHvRQKHQ7fCOsQjRwIBw&amp;url=http://otticatulli.it/greenvision/&amp;psig=AFQjCNHbW44qZAzlkf0XI63nkwWq-hyC4A&amp;ust=1496438832622284" TargetMode="Externa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hyperlink" Target="https://www.lanieri.com/it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ieri.com/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iu3Lbt1p3UAhVBsxQKHWL2CZIQjRwIBw&amp;url=https://www.proteinic.com/progetti/e-commerce-occhiali-greenvision&amp;psig=AFQjCNGnyTwf13IlmhdO4zR-pOEiddOsqQ&amp;ust=149644195197417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lanieri.com/it" TargetMode="External"/><Relationship Id="rId5" Type="http://schemas.openxmlformats.org/officeDocument/2006/relationships/chart" Target="../charts/chart13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ieri.com/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ieri.com/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lanieri.com/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sn8aey53UAhWHvRQKHQ7fCOsQjRwIBw&amp;url=http://otticatulli.it/greenvision/&amp;psig=AFQjCNHbW44qZAzlkf0XI63nkwWq-hyC4A&amp;ust=1496438832622284" TargetMode="Externa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lanieri.com/it" TargetMode="External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.jpeg"/><Relationship Id="rId3" Type="http://schemas.openxmlformats.org/officeDocument/2006/relationships/hyperlink" Target="https://www.lanieri.com/it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://www.google.it/url?sa=i&amp;rct=j&amp;q=&amp;esrc=s&amp;source=images&amp;cd=&amp;cad=rja&amp;uact=8&amp;ved=0ahUKEwjsn8aey53UAhWHvRQKHQ7fCOsQjRwIBw&amp;url=http://otticatulli.it/greenvision/&amp;psig=AFQjCNHbW44qZAzlkf0XI63nkwWq-hyC4A&amp;ust=149643883262228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nieri.com/it" TargetMode="External"/><Relationship Id="rId3" Type="http://schemas.openxmlformats.org/officeDocument/2006/relationships/hyperlink" Target="http://www.google.it/url?sa=i&amp;rct=j&amp;q=&amp;esrc=s&amp;source=images&amp;cd=&amp;cad=rja&amp;uact=8&amp;ved=0ahUKEwitt5ey1p3UAhWDOBQKHacsA6wQjRwIBw&amp;url=http://www.greenvision.it/scelto-per-te-2&amp;psig=AFQjCNGZS0LTUQijkxIUqrmtT7qM9T5uqQ&amp;ust=1496441829867407" TargetMode="Externa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hyperlink" Target="http://www.google.it/url?sa=i&amp;rct=j&amp;q=&amp;esrc=s&amp;source=images&amp;cd=&amp;cad=rja&amp;uact=8&amp;ved=0ahUKEwih0NKb1p3UAhUK6xQKHaxqD0EQjRwIBw&amp;url=http://www.greenvision.it/scelto-per-te&amp;psig=AFQjCNHvVAScBYUXkh5-gP1Qi2iGCEQnEg&amp;ust=1496441776860383" TargetMode="External"/><Relationship Id="rId4" Type="http://schemas.openxmlformats.org/officeDocument/2006/relationships/image" Target="../media/image22.jpeg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8" rIns="91418" bIns="45708" anchor="ctr">
            <a:spAutoFit/>
          </a:bodyPr>
          <a:lstStyle/>
          <a:p>
            <a:endParaRPr lang="it-IT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506413" y="5649913"/>
            <a:ext cx="63960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8" rIns="91418" bIns="45708" anchor="ctr">
            <a:spAutoFit/>
          </a:bodyPr>
          <a:lstStyle/>
          <a:p>
            <a:pPr defTabSz="914174">
              <a:tabLst>
                <a:tab pos="3059945" algn="ctr"/>
                <a:tab pos="6118302" algn="r"/>
              </a:tabLst>
              <a:defRPr/>
            </a:pP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itchFamily="50" charset="0"/>
                <a:ea typeface="Calibri" pitchFamily="34" charset="0"/>
                <a:cs typeface="Museo Sans 300"/>
              </a:rPr>
              <a:t>Istituto Piepoli  S.p.A.                                                                                                                                </a:t>
            </a:r>
            <a:endParaRPr lang="it-IT" sz="1000" dirty="0">
              <a:solidFill>
                <a:schemeClr val="tx1">
                  <a:lumMod val="85000"/>
                  <a:lumOff val="15000"/>
                </a:schemeClr>
              </a:solidFill>
              <a:latin typeface="Museo Sans 300" pitchFamily="50" charset="0"/>
              <a:cs typeface="Museo Sans 300"/>
            </a:endParaRPr>
          </a:p>
          <a:p>
            <a:pPr defTabSz="914174" eaLnBrk="0" hangingPunct="0">
              <a:tabLst>
                <a:tab pos="3059945" algn="ctr"/>
                <a:tab pos="6118302" algn="r"/>
              </a:tabLst>
              <a:defRPr/>
            </a:pP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itchFamily="50" charset="0"/>
                <a:ea typeface="Calibri" pitchFamily="34" charset="0"/>
                <a:cs typeface="Museo Sans 300"/>
              </a:rPr>
              <a:t>20129 Milano  Via Benvenuto Cellini, 2/A   t. +39 02 5412 3098   f. +39 02 5455 493      </a:t>
            </a:r>
            <a:endParaRPr lang="it-IT" sz="1000" dirty="0">
              <a:solidFill>
                <a:schemeClr val="tx1">
                  <a:lumMod val="85000"/>
                  <a:lumOff val="15000"/>
                </a:schemeClr>
              </a:solidFill>
              <a:latin typeface="Museo Sans 300" pitchFamily="50" charset="0"/>
              <a:cs typeface="Museo Sans 300"/>
            </a:endParaRPr>
          </a:p>
          <a:p>
            <a:pPr defTabSz="914174" eaLnBrk="0" hangingPunct="0">
              <a:tabLst>
                <a:tab pos="3059945" algn="ctr"/>
                <a:tab pos="6118302" algn="r"/>
              </a:tabLst>
              <a:defRPr/>
            </a:pP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itchFamily="50" charset="0"/>
                <a:ea typeface="Calibri" pitchFamily="34" charset="0"/>
                <a:cs typeface="Museo Sans 300"/>
              </a:rPr>
              <a:t>00186 Roma   Via di </a:t>
            </a:r>
            <a:r>
              <a:rPr lang="it-IT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itchFamily="50" charset="0"/>
                <a:ea typeface="Calibri" pitchFamily="34" charset="0"/>
                <a:cs typeface="Museo Sans 300"/>
              </a:rPr>
              <a:t>Ripetta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itchFamily="50" charset="0"/>
                <a:ea typeface="Calibri" pitchFamily="34" charset="0"/>
                <a:cs typeface="Museo Sans 300"/>
              </a:rPr>
              <a:t>, 39  t. +39 06 3211 0003  f. +39 06 3600 0917  </a:t>
            </a:r>
            <a:endParaRPr lang="it-IT" sz="1000" dirty="0">
              <a:solidFill>
                <a:schemeClr val="tx1">
                  <a:lumMod val="85000"/>
                  <a:lumOff val="15000"/>
                </a:schemeClr>
              </a:solidFill>
              <a:latin typeface="Museo Sans 300" pitchFamily="50" charset="0"/>
              <a:cs typeface="Museo Sans 300"/>
            </a:endParaRPr>
          </a:p>
          <a:p>
            <a:pPr defTabSz="914174" eaLnBrk="0" hangingPunct="0">
              <a:tabLst>
                <a:tab pos="3059945" algn="ctr"/>
                <a:tab pos="6118302" algn="r"/>
              </a:tabLst>
              <a:defRPr/>
            </a:pPr>
            <a:r>
              <a:rPr lang="it-IT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itchFamily="50" charset="0"/>
                <a:ea typeface="Calibri" pitchFamily="34" charset="0"/>
                <a:cs typeface="Museo Sans 300"/>
              </a:rPr>
              <a:t>www.istitutopiepoli.it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itchFamily="50" charset="0"/>
                <a:ea typeface="Calibri" pitchFamily="34" charset="0"/>
                <a:cs typeface="Museo Sans 300"/>
              </a:rPr>
              <a:t>  istituto@istitutopiepoli.it  P.IVA: 03779980964  REA 1701566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latin typeface="Museo Sans 300" pitchFamily="50" charset="0"/>
              <a:cs typeface="Museo Sans 300"/>
            </a:endParaRPr>
          </a:p>
        </p:txBody>
      </p:sp>
      <p:pic>
        <p:nvPicPr>
          <p:cNvPr id="21508" name="Immagine 1" descr="X ISTITUTO-PIEPOLI_logoA-COLORI_v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0313" y="701675"/>
            <a:ext cx="155892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olo 7"/>
          <p:cNvSpPr>
            <a:spLocks noGrp="1"/>
          </p:cNvSpPr>
          <p:nvPr>
            <p:ph type="ctrTitle"/>
          </p:nvPr>
        </p:nvSpPr>
        <p:spPr>
          <a:xfrm>
            <a:off x="344488" y="701675"/>
            <a:ext cx="7545388" cy="1470025"/>
          </a:xfrm>
        </p:spPr>
        <p:txBody>
          <a:bodyPr>
            <a:normAutofit/>
          </a:bodyPr>
          <a:lstStyle/>
          <a:p>
            <a:pPr algn="l" defTabSz="736572" eaLnBrk="1" hangingPunct="1">
              <a:defRPr/>
            </a:pPr>
            <a:r>
              <a:rPr lang="it-IT" sz="4400" b="0" dirty="0" smtClean="0">
                <a:solidFill>
                  <a:srgbClr val="314850"/>
                </a:solidFill>
                <a:latin typeface="Museo Sans 900" pitchFamily="50" charset="0"/>
                <a:ea typeface="+mn-ea"/>
                <a:cs typeface="Arial" panose="020B0604020202020204" pitchFamily="34" charset="0"/>
              </a:rPr>
              <a:t>NOTORIETA’ DEL BRAND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534988" y="4930775"/>
            <a:ext cx="22828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69" tIns="41985" rIns="83969" bIns="41985">
            <a:spAutoFit/>
          </a:bodyPr>
          <a:lstStyle/>
          <a:p>
            <a:pPr>
              <a:defRPr/>
            </a:pPr>
            <a:r>
              <a:rPr lang="it-IT" sz="1300" dirty="0">
                <a:solidFill>
                  <a:srgbClr val="243A48"/>
                </a:solidFill>
                <a:latin typeface="Museo Sans 300" pitchFamily="50" charset="0"/>
              </a:rPr>
              <a:t>Ricerca n. </a:t>
            </a:r>
            <a:r>
              <a:rPr lang="it-IT" sz="1300" dirty="0" smtClean="0">
                <a:solidFill>
                  <a:srgbClr val="243A48"/>
                </a:solidFill>
                <a:latin typeface="Museo Sans 300" pitchFamily="50" charset="0"/>
              </a:rPr>
              <a:t>147-2017</a:t>
            </a:r>
            <a:endParaRPr lang="it-IT" sz="1300" dirty="0">
              <a:solidFill>
                <a:srgbClr val="243A48"/>
              </a:solidFill>
              <a:latin typeface="Museo Sans 300" pitchFamily="50" charset="0"/>
            </a:endParaRPr>
          </a:p>
          <a:p>
            <a:pPr>
              <a:defRPr/>
            </a:pPr>
            <a:r>
              <a:rPr lang="it-IT" sz="1300" dirty="0" smtClean="0">
                <a:solidFill>
                  <a:srgbClr val="243A48"/>
                </a:solidFill>
                <a:latin typeface="Museo Sans 300" pitchFamily="50" charset="0"/>
              </a:rPr>
              <a:t>31 MAGGIO 2017</a:t>
            </a:r>
            <a:endParaRPr lang="it-IT" sz="1300" dirty="0">
              <a:solidFill>
                <a:srgbClr val="243A48"/>
              </a:solidFill>
              <a:latin typeface="Museo Sans 300" pitchFamily="50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30848" y="3140968"/>
            <a:ext cx="222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Museo Sans 300" pitchFamily="50" charset="0"/>
              </a:rPr>
              <a:t>Documento redatto per:</a:t>
            </a:r>
            <a:endParaRPr lang="it-IT" sz="1400" dirty="0">
              <a:latin typeface="Museo Sans 300" pitchFamily="50" charset="0"/>
            </a:endParaRPr>
          </a:p>
        </p:txBody>
      </p:sp>
      <p:sp>
        <p:nvSpPr>
          <p:cNvPr id="12" name="Segnaposto testo 7"/>
          <p:cNvSpPr txBox="1">
            <a:spLocks/>
          </p:cNvSpPr>
          <p:nvPr/>
        </p:nvSpPr>
        <p:spPr>
          <a:xfrm>
            <a:off x="424536" y="2425216"/>
            <a:ext cx="6400672" cy="1075792"/>
          </a:xfrm>
          <a:prstGeom prst="rect">
            <a:avLst/>
          </a:prstGeom>
        </p:spPr>
        <p:txBody>
          <a:bodyPr vert="horz" lIns="83988" tIns="41994" rIns="83988" bIns="41994" rtlCol="0">
            <a:noAutofit/>
          </a:bodyPr>
          <a:lstStyle/>
          <a:p>
            <a:pPr marL="0" marR="0" lvl="0" indent="0" algn="l" defTabSz="736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u="none" strike="noStrike" kern="1200" cap="none" spc="0" normalizeH="0" baseline="0" noProof="0" dirty="0" smtClean="0">
                <a:ln>
                  <a:noFill/>
                </a:ln>
                <a:solidFill>
                  <a:srgbClr val="4F80BC"/>
                </a:solidFill>
                <a:effectLst/>
                <a:uLnTx/>
                <a:uFillTx/>
                <a:latin typeface="Museo Sans 500" pitchFamily="50" charset="0"/>
                <a:cs typeface="Arial" panose="020B0604020202020204" pitchFamily="34" charset="0"/>
              </a:rPr>
              <a:t>INDAGINE QUANTITATIVA</a:t>
            </a:r>
            <a:endParaRPr kumimoji="0" lang="it-IT" sz="2000" u="none" strike="noStrike" kern="1200" cap="none" spc="0" normalizeH="0" baseline="0" noProof="0" dirty="0">
              <a:ln>
                <a:noFill/>
              </a:ln>
              <a:solidFill>
                <a:srgbClr val="4F80BC"/>
              </a:solidFill>
              <a:effectLst/>
              <a:uLnTx/>
              <a:uFillTx/>
              <a:latin typeface="Museo Sans 500" pitchFamily="50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Risultati immagini per GREEN VIS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635" y="3586980"/>
            <a:ext cx="4200379" cy="141123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3309372"/>
              </p:ext>
            </p:extLst>
          </p:nvPr>
        </p:nvGraphicFramePr>
        <p:xfrm>
          <a:off x="704528" y="1941513"/>
          <a:ext cx="826006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Segnaposto piè di pagina 5"/>
          <p:cNvSpPr txBox="1">
            <a:spLocks/>
          </p:cNvSpPr>
          <p:nvPr/>
        </p:nvSpPr>
        <p:spPr>
          <a:xfrm>
            <a:off x="920552" y="1119659"/>
            <a:ext cx="8784976" cy="365125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400" dirty="0" smtClean="0">
                <a:latin typeface="Museo Sans 300" pitchFamily="50" charset="0"/>
              </a:rPr>
              <a:t>Le leggerò ora una serie di fattori che caratterizzano i Centri Ottici </a:t>
            </a:r>
            <a:r>
              <a:rPr lang="it-IT" sz="1400" dirty="0" err="1" smtClean="0">
                <a:latin typeface="Museo Sans 300" pitchFamily="50" charset="0"/>
              </a:rPr>
              <a:t>GreenVision</a:t>
            </a:r>
            <a:r>
              <a:rPr lang="it-IT" sz="1400" dirty="0" smtClean="0">
                <a:latin typeface="Museo Sans 300" pitchFamily="50" charset="0"/>
              </a:rPr>
              <a:t>. Per ognuno mi dovrebbe dire quanto questi fattore su una scala da 1 a 10 caratterizzano i Centri Ottici </a:t>
            </a:r>
            <a:r>
              <a:rPr lang="it-IT" sz="1400" dirty="0" err="1" smtClean="0">
                <a:latin typeface="Museo Sans 300" pitchFamily="50" charset="0"/>
              </a:rPr>
              <a:t>GreenVision</a:t>
            </a:r>
            <a:r>
              <a:rPr lang="it-IT" sz="1400" dirty="0" smtClean="0">
                <a:latin typeface="Museo Sans 300" pitchFamily="50" charset="0"/>
              </a:rPr>
              <a:t>?</a:t>
            </a:r>
            <a:endParaRPr lang="it-IT" sz="12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20552" y="6525344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</a:t>
            </a: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CONOSCONO GREEN VISION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1027" name="Rectangle 3">
            <a:hlinkClick r:id="rId4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7" name="Rectangle 1">
            <a:hlinkClick r:id="rId4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4563073"/>
              </p:ext>
            </p:extLst>
          </p:nvPr>
        </p:nvGraphicFramePr>
        <p:xfrm>
          <a:off x="8913440" y="2492895"/>
          <a:ext cx="720080" cy="4032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</a:tblGrid>
              <a:tr h="651205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Museo Sans 900" pitchFamily="50" charset="0"/>
                        </a:rPr>
                        <a:t>59%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7624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Museo Sans 900" pitchFamily="50" charset="0"/>
                        </a:rPr>
                        <a:t>53%</a:t>
                      </a:r>
                      <a:endParaRPr lang="it-IT" sz="1400" b="1" dirty="0"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7624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Museo Sans 900" pitchFamily="50" charset="0"/>
                        </a:rPr>
                        <a:t>56%</a:t>
                      </a:r>
                      <a:endParaRPr lang="it-IT" sz="1400" b="1" dirty="0"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7624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Museo Sans 900" pitchFamily="50" charset="0"/>
                        </a:rPr>
                        <a:t>57%</a:t>
                      </a:r>
                      <a:endParaRPr lang="it-IT" sz="1400" b="1" dirty="0"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7624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Museo Sans 900" pitchFamily="50" charset="0"/>
                        </a:rPr>
                        <a:t>59%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7624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Museo Sans 900" pitchFamily="50" charset="0"/>
                        </a:rPr>
                        <a:t>59%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3" name="CasellaDiTesto 32"/>
          <p:cNvSpPr txBox="1"/>
          <p:nvPr/>
        </p:nvSpPr>
        <p:spPr>
          <a:xfrm>
            <a:off x="8769424" y="1916832"/>
            <a:ext cx="106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Museo Sans 900" pitchFamily="50" charset="0"/>
              </a:rPr>
              <a:t>(</a:t>
            </a:r>
            <a:r>
              <a:rPr lang="it-IT" sz="1200" b="1" dirty="0" err="1" smtClean="0">
                <a:latin typeface="Museo Sans 900" pitchFamily="50" charset="0"/>
              </a:rPr>
              <a:t>Molto+</a:t>
            </a:r>
            <a:endParaRPr lang="it-IT" sz="1200" b="1" dirty="0" smtClean="0">
              <a:latin typeface="Museo Sans 900" pitchFamily="50" charset="0"/>
            </a:endParaRPr>
          </a:p>
          <a:p>
            <a:pPr algn="ctr"/>
            <a:r>
              <a:rPr lang="it-IT" sz="1200" b="1" dirty="0" smtClean="0">
                <a:latin typeface="Museo Sans 900" pitchFamily="50" charset="0"/>
              </a:rPr>
              <a:t>Moltissimo)</a:t>
            </a:r>
            <a:endParaRPr lang="it-IT" sz="1200" b="1" dirty="0">
              <a:latin typeface="Museo Sans 900" pitchFamily="50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20752" y="2492896"/>
            <a:ext cx="2160240" cy="432048"/>
          </a:xfrm>
          <a:prstGeom prst="rect">
            <a:avLst/>
          </a:prstGeom>
          <a:noFill/>
          <a:ln>
            <a:solidFill>
              <a:srgbClr val="1A8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288704" y="5013176"/>
            <a:ext cx="2592288" cy="1512168"/>
          </a:xfrm>
          <a:prstGeom prst="rect">
            <a:avLst/>
          </a:prstGeom>
          <a:noFill/>
          <a:ln>
            <a:solidFill>
              <a:srgbClr val="1A8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798513" y="101129"/>
            <a:ext cx="7394847" cy="663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LE CARATTERISTICHE DEI CENTRI OTTICI GREEN VISION</a:t>
            </a:r>
            <a:endParaRPr lang="it-IT" sz="2800" b="0" dirty="0" smtClean="0">
              <a:latin typeface="Museo Sans 9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798513" y="101129"/>
            <a:ext cx="7466855" cy="663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LE CARATTERISTICHE DEI CENTRI OTTICI GREEN VISION</a:t>
            </a:r>
            <a:endParaRPr lang="it-IT" sz="2800" b="0" dirty="0" smtClean="0">
              <a:latin typeface="Museo Sans 900" pitchFamily="50" charset="0"/>
            </a:endParaRPr>
          </a:p>
        </p:txBody>
      </p:sp>
      <p:sp>
        <p:nvSpPr>
          <p:cNvPr id="80" name="Segnaposto piè di pagina 5"/>
          <p:cNvSpPr txBox="1">
            <a:spLocks/>
          </p:cNvSpPr>
          <p:nvPr/>
        </p:nvSpPr>
        <p:spPr>
          <a:xfrm>
            <a:off x="848544" y="903635"/>
            <a:ext cx="7416824" cy="365125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600" dirty="0" smtClean="0">
                <a:latin typeface="Museo Sans 300" pitchFamily="50" charset="0"/>
              </a:rPr>
              <a:t>Tra tutti questi fattori, qual è quello che caratterizza maggiormente i Centri Ottici </a:t>
            </a:r>
            <a:r>
              <a:rPr lang="it-IT" sz="1600" dirty="0" err="1" smtClean="0">
                <a:latin typeface="Museo Sans 300" pitchFamily="50" charset="0"/>
              </a:rPr>
              <a:t>GreenVision</a:t>
            </a:r>
            <a:r>
              <a:rPr lang="it-IT" sz="1600" dirty="0" smtClean="0">
                <a:latin typeface="Museo Sans 300" pitchFamily="50" charset="0"/>
              </a:rPr>
              <a:t> piuttosto che altri? </a:t>
            </a:r>
            <a:endParaRPr lang="it-IT" sz="14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</a:t>
            </a: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CONOSCONO GREEN VISION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1027" name="Rectangle 3">
            <a:hlinkClick r:id="rId3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Grafico 25"/>
          <p:cNvGraphicFramePr/>
          <p:nvPr>
            <p:extLst>
              <p:ext uri="{D42A27DB-BD31-4B8C-83A1-F6EECF244321}">
                <p14:modId xmlns="" xmlns:p14="http://schemas.microsoft.com/office/powerpoint/2010/main" val="1221756134"/>
              </p:ext>
            </p:extLst>
          </p:nvPr>
        </p:nvGraphicFramePr>
        <p:xfrm>
          <a:off x="1352550" y="1413621"/>
          <a:ext cx="6959748" cy="511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ttangolo 26"/>
          <p:cNvSpPr/>
          <p:nvPr/>
        </p:nvSpPr>
        <p:spPr>
          <a:xfrm>
            <a:off x="2000250" y="1412776"/>
            <a:ext cx="4679950" cy="792087"/>
          </a:xfrm>
          <a:prstGeom prst="rect">
            <a:avLst/>
          </a:prstGeom>
          <a:noFill/>
          <a:ln>
            <a:solidFill>
              <a:srgbClr val="1A8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3309372"/>
              </p:ext>
            </p:extLst>
          </p:nvPr>
        </p:nvGraphicFramePr>
        <p:xfrm>
          <a:off x="704528" y="1941513"/>
          <a:ext cx="826006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798513" y="173137"/>
            <a:ext cx="7322839" cy="663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L’IMMAGINE DEL MARCHIO</a:t>
            </a:r>
            <a:endParaRPr lang="it-IT" sz="2800" b="0" dirty="0" smtClean="0">
              <a:latin typeface="Museo Sans 900" pitchFamily="50" charset="0"/>
            </a:endParaRPr>
          </a:p>
        </p:txBody>
      </p:sp>
      <p:sp>
        <p:nvSpPr>
          <p:cNvPr id="80" name="Segnaposto piè di pagina 5"/>
          <p:cNvSpPr txBox="1">
            <a:spLocks/>
          </p:cNvSpPr>
          <p:nvPr/>
        </p:nvSpPr>
        <p:spPr>
          <a:xfrm>
            <a:off x="920552" y="1119659"/>
            <a:ext cx="8784976" cy="365125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400" dirty="0" smtClean="0">
                <a:latin typeface="Museo Sans 300" pitchFamily="50" charset="0"/>
              </a:rPr>
              <a:t>Ora le leggerò alcuni aggettivi e per ciascuno di essi vorrei che mi dicesse quanto si adatta maggiormente al marchio </a:t>
            </a:r>
            <a:r>
              <a:rPr lang="it-IT" sz="1400" dirty="0" err="1" smtClean="0">
                <a:latin typeface="Museo Sans 300" pitchFamily="50" charset="0"/>
              </a:rPr>
              <a:t>GreenVision</a:t>
            </a:r>
            <a:r>
              <a:rPr lang="it-IT" sz="1400" dirty="0" smtClean="0">
                <a:latin typeface="Museo Sans 300" pitchFamily="50" charset="0"/>
              </a:rPr>
              <a:t>. Utilizzi una scala da 1 a 10</a:t>
            </a:r>
            <a:endParaRPr lang="it-IT" sz="12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20552" y="6525344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</a:t>
            </a: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CONOSCONO GREEN VISION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1027" name="Rectangle 3">
            <a:hlinkClick r:id="rId4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7" name="Rectangle 1">
            <a:hlinkClick r:id="rId4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4563073"/>
              </p:ext>
            </p:extLst>
          </p:nvPr>
        </p:nvGraphicFramePr>
        <p:xfrm>
          <a:off x="8913440" y="2348883"/>
          <a:ext cx="720080" cy="4393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</a:tblGrid>
              <a:tr h="42462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Museo Sans 900" pitchFamily="50" charset="0"/>
                        </a:rPr>
                        <a:t>61%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Museo Sans 900" pitchFamily="50" charset="0"/>
                        </a:rPr>
                        <a:t>55%</a:t>
                      </a:r>
                      <a:endParaRPr lang="it-IT" sz="1400" b="1" dirty="0"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Museo Sans 900" pitchFamily="50" charset="0"/>
                        </a:rPr>
                        <a:t>55%</a:t>
                      </a:r>
                      <a:endParaRPr lang="it-IT" sz="1400" b="1" dirty="0"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Museo Sans 900" pitchFamily="50" charset="0"/>
                        </a:rPr>
                        <a:t>56%</a:t>
                      </a:r>
                      <a:endParaRPr lang="it-IT" sz="1400" b="1" dirty="0"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Museo Sans 900" pitchFamily="50" charset="0"/>
                        </a:rPr>
                        <a:t>62%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Museo Sans 900" pitchFamily="50" charset="0"/>
                        </a:rPr>
                        <a:t>59%</a:t>
                      </a:r>
                      <a:endParaRPr lang="it-IT" sz="1400" b="1" dirty="0"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Museo Sans 900" pitchFamily="50" charset="0"/>
                        </a:rPr>
                        <a:t>63%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Museo Sans 900" pitchFamily="50" charset="0"/>
                        </a:rPr>
                        <a:t>61%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Museo Sans 900" pitchFamily="50" charset="0"/>
                        </a:rPr>
                        <a:t>61%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40956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Museo Sans 900" pitchFamily="50" charset="0"/>
                        </a:rPr>
                        <a:t>51%</a:t>
                      </a:r>
                      <a:endParaRPr lang="it-IT" sz="1400" b="1" dirty="0">
                        <a:latin typeface="Museo Sans 9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3" name="CasellaDiTesto 32"/>
          <p:cNvSpPr txBox="1"/>
          <p:nvPr/>
        </p:nvSpPr>
        <p:spPr>
          <a:xfrm>
            <a:off x="8769424" y="1916832"/>
            <a:ext cx="106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>
                <a:latin typeface="Museo Sans 900" pitchFamily="50" charset="0"/>
              </a:rPr>
              <a:t>(</a:t>
            </a:r>
            <a:r>
              <a:rPr lang="it-IT" sz="1200" b="1" dirty="0" err="1" smtClean="0">
                <a:latin typeface="Museo Sans 900" pitchFamily="50" charset="0"/>
              </a:rPr>
              <a:t>Molto+</a:t>
            </a:r>
            <a:endParaRPr lang="it-IT" sz="1200" b="1" dirty="0" smtClean="0">
              <a:latin typeface="Museo Sans 900" pitchFamily="50" charset="0"/>
            </a:endParaRPr>
          </a:p>
          <a:p>
            <a:pPr algn="ctr"/>
            <a:r>
              <a:rPr lang="it-IT" sz="1200" b="1" dirty="0" smtClean="0">
                <a:latin typeface="Museo Sans 900" pitchFamily="50" charset="0"/>
              </a:rPr>
              <a:t>Moltissimo)</a:t>
            </a:r>
            <a:endParaRPr lang="it-IT" sz="1200" b="1" dirty="0">
              <a:latin typeface="Museo Sans 900" pitchFamily="50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720752" y="2492896"/>
            <a:ext cx="2160240" cy="360040"/>
          </a:xfrm>
          <a:prstGeom prst="rect">
            <a:avLst/>
          </a:prstGeom>
          <a:noFill/>
          <a:ln>
            <a:solidFill>
              <a:srgbClr val="1A8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720752" y="4149080"/>
            <a:ext cx="2160240" cy="360040"/>
          </a:xfrm>
          <a:prstGeom prst="rect">
            <a:avLst/>
          </a:prstGeom>
          <a:noFill/>
          <a:ln>
            <a:solidFill>
              <a:srgbClr val="1A8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720752" y="5013176"/>
            <a:ext cx="2160240" cy="1152128"/>
          </a:xfrm>
          <a:prstGeom prst="rect">
            <a:avLst/>
          </a:prstGeom>
          <a:noFill/>
          <a:ln>
            <a:solidFill>
              <a:srgbClr val="1A8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656856" y="3419475"/>
            <a:ext cx="6109444" cy="1304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r">
              <a:defRPr/>
            </a:pPr>
            <a:r>
              <a:rPr lang="it-IT" sz="4000" b="1" dirty="0" smtClean="0">
                <a:solidFill>
                  <a:srgbClr val="4F80BC"/>
                </a:solidFill>
              </a:rPr>
              <a:t>LA PUBBLICITA’</a:t>
            </a:r>
            <a:endParaRPr lang="it-IT" sz="2200" b="1" dirty="0">
              <a:solidFill>
                <a:srgbClr val="4F80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isultati immagini per GREEN VI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680" y="3501008"/>
            <a:ext cx="1451646" cy="487723"/>
          </a:xfrm>
          <a:prstGeom prst="rect">
            <a:avLst/>
          </a:prstGeom>
          <a:noFill/>
        </p:spPr>
      </p:pic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798513" y="299145"/>
            <a:ext cx="7394847" cy="663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LA PUBBLICITA’</a:t>
            </a:r>
          </a:p>
        </p:txBody>
      </p:sp>
      <p:sp>
        <p:nvSpPr>
          <p:cNvPr id="80" name="Segnaposto piè di pagina 5"/>
          <p:cNvSpPr txBox="1">
            <a:spLocks/>
          </p:cNvSpPr>
          <p:nvPr/>
        </p:nvSpPr>
        <p:spPr>
          <a:xfrm>
            <a:off x="848172" y="836712"/>
            <a:ext cx="4392860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 algn="just">
              <a:defRPr/>
            </a:pPr>
            <a:r>
              <a:rPr lang="it-IT" sz="1600" dirty="0" smtClean="0">
                <a:latin typeface="Museo Sans 300" pitchFamily="50" charset="0"/>
              </a:rPr>
              <a:t>Negli ultimi mesi, Lei ha visto in TV la pubblicità relativa a </a:t>
            </a:r>
            <a:r>
              <a:rPr lang="it-IT" sz="1600" dirty="0" err="1" smtClean="0">
                <a:latin typeface="Museo Sans 300" pitchFamily="50" charset="0"/>
              </a:rPr>
              <a:t>GreenVision</a:t>
            </a:r>
            <a:r>
              <a:rPr lang="it-IT" sz="1600" dirty="0" smtClean="0">
                <a:latin typeface="Museo Sans 300" pitchFamily="50" charset="0"/>
              </a:rPr>
              <a:t>?</a:t>
            </a:r>
            <a:endParaRPr lang="it-IT" sz="14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TOTALE CAMPIONE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1027" name="Rectangle 3">
            <a:hlinkClick r:id="rId5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riangolo isoscele 9"/>
          <p:cNvSpPr/>
          <p:nvPr/>
        </p:nvSpPr>
        <p:spPr>
          <a:xfrm rot="16200000">
            <a:off x="3696606" y="603982"/>
            <a:ext cx="6697488" cy="5721300"/>
          </a:xfrm>
          <a:prstGeom prst="triangle">
            <a:avLst>
              <a:gd name="adj" fmla="val 50000"/>
            </a:avLst>
          </a:prstGeom>
          <a:solidFill>
            <a:srgbClr val="D2E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 descr="C:\Users\Gil\Downloads\right-arr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66747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afico 11"/>
          <p:cNvGraphicFramePr/>
          <p:nvPr>
            <p:extLst>
              <p:ext uri="{D42A27DB-BD31-4B8C-83A1-F6EECF244321}">
                <p14:modId xmlns="" xmlns:p14="http://schemas.microsoft.com/office/powerpoint/2010/main" val="840035810"/>
              </p:ext>
            </p:extLst>
          </p:nvPr>
        </p:nvGraphicFramePr>
        <p:xfrm>
          <a:off x="-504056" y="1800200"/>
          <a:ext cx="690711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Segnaposto piè di pagina 5"/>
          <p:cNvSpPr txBox="1">
            <a:spLocks/>
          </p:cNvSpPr>
          <p:nvPr/>
        </p:nvSpPr>
        <p:spPr>
          <a:xfrm>
            <a:off x="7848872" y="1047651"/>
            <a:ext cx="3368824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 algn="just">
              <a:defRPr/>
            </a:pPr>
            <a:r>
              <a:rPr lang="it-IT" dirty="0" smtClean="0">
                <a:latin typeface="Museo Sans 300" pitchFamily="50" charset="0"/>
              </a:rPr>
              <a:t>Cosa ricorda?*</a:t>
            </a:r>
            <a:endParaRPr lang="it-IT" dirty="0">
              <a:latin typeface="Museo Sans 300" pitchFamily="50" charset="0"/>
            </a:endParaRPr>
          </a:p>
        </p:txBody>
      </p:sp>
      <p:graphicFrame>
        <p:nvGraphicFramePr>
          <p:cNvPr id="14" name="Grafico 13"/>
          <p:cNvGraphicFramePr/>
          <p:nvPr>
            <p:extLst>
              <p:ext uri="{D42A27DB-BD31-4B8C-83A1-F6EECF244321}">
                <p14:modId xmlns="" xmlns:p14="http://schemas.microsoft.com/office/powerpoint/2010/main" val="1221756134"/>
              </p:ext>
            </p:extLst>
          </p:nvPr>
        </p:nvGraphicFramePr>
        <p:xfrm>
          <a:off x="6321152" y="1844824"/>
          <a:ext cx="410334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Segnaposto piè di pagina 5"/>
          <p:cNvSpPr txBox="1">
            <a:spLocks/>
          </p:cNvSpPr>
          <p:nvPr/>
        </p:nvSpPr>
        <p:spPr>
          <a:xfrm>
            <a:off x="7925780" y="5373216"/>
            <a:ext cx="3960440" cy="365125"/>
          </a:xfrm>
          <a:prstGeom prst="rect">
            <a:avLst/>
          </a:prstGeom>
        </p:spPr>
        <p:txBody>
          <a:bodyPr vert="horz" lIns="91418" tIns="45708" rIns="91418" bIns="45708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500" pitchFamily="50" charset="0"/>
                <a:ea typeface="+mn-ea"/>
                <a:cs typeface="Arial" charset="0"/>
              </a:rPr>
              <a:t>* Risposta</a:t>
            </a:r>
            <a:r>
              <a:rPr kumimoji="0" lang="it-IT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500" pitchFamily="50" charset="0"/>
                <a:ea typeface="+mn-ea"/>
                <a:cs typeface="Arial" charset="0"/>
              </a:rPr>
              <a:t> multipla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ans 500" pitchFamily="50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848544" y="115888"/>
            <a:ext cx="7394847" cy="663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IL GRADIMENTO DELLA PUBBLICITA’</a:t>
            </a: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HANNO VISTO LA PUBBLICITA’ IN TV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1027" name="Rectangle 3">
            <a:hlinkClick r:id="rId3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Segnaposto piè di pagina 5"/>
          <p:cNvSpPr txBox="1">
            <a:spLocks/>
          </p:cNvSpPr>
          <p:nvPr/>
        </p:nvSpPr>
        <p:spPr>
          <a:xfrm>
            <a:off x="992188" y="831627"/>
            <a:ext cx="7417196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600" dirty="0" smtClean="0">
                <a:latin typeface="Museo Sans 300" pitchFamily="50" charset="0"/>
              </a:rPr>
              <a:t>Complessivamente, quanto le è piaciuta la pubblicità di </a:t>
            </a:r>
            <a:r>
              <a:rPr lang="it-IT" sz="1600" dirty="0" err="1" smtClean="0">
                <a:latin typeface="Museo Sans 300" pitchFamily="50" charset="0"/>
              </a:rPr>
              <a:t>GreenVision</a:t>
            </a:r>
            <a:r>
              <a:rPr lang="it-IT" sz="1600" dirty="0" smtClean="0">
                <a:latin typeface="Museo Sans 300" pitchFamily="50" charset="0"/>
              </a:rPr>
              <a:t>?</a:t>
            </a:r>
            <a:endParaRPr lang="it-IT" sz="1400" dirty="0">
              <a:latin typeface="Museo Sans 300" pitchFamily="50" charset="0"/>
            </a:endParaRPr>
          </a:p>
        </p:txBody>
      </p:sp>
      <p:pic>
        <p:nvPicPr>
          <p:cNvPr id="41" name="Picture 2" descr="http://previews.123rf.com/images/coramax/coramax1208/coramax120801405/14815152-3d-persone-uomini-persone-con-il-simbolo-positivo-e-negativo--Archivio-Fotografico.jpg"/>
          <p:cNvPicPr>
            <a:picLocks noChangeAspect="1" noChangeArrowheads="1"/>
          </p:cNvPicPr>
          <p:nvPr/>
        </p:nvPicPr>
        <p:blipFill>
          <a:blip r:embed="rId4" cstate="print"/>
          <a:srcRect r="45471"/>
          <a:stretch>
            <a:fillRect/>
          </a:stretch>
        </p:blipFill>
        <p:spPr bwMode="auto">
          <a:xfrm>
            <a:off x="1810166" y="2254195"/>
            <a:ext cx="724750" cy="720080"/>
          </a:xfrm>
          <a:prstGeom prst="rect">
            <a:avLst/>
          </a:prstGeom>
          <a:noFill/>
        </p:spPr>
      </p:pic>
      <p:pic>
        <p:nvPicPr>
          <p:cNvPr id="42" name="Picture 2" descr="http://previews.123rf.com/images/coramax/coramax1208/coramax120801405/14815152-3d-persone-uomini-persone-con-il-simbolo-positivo-e-negativo--Archivio-Fotografico.jpg"/>
          <p:cNvPicPr>
            <a:picLocks noChangeAspect="1" noChangeArrowheads="1"/>
          </p:cNvPicPr>
          <p:nvPr/>
        </p:nvPicPr>
        <p:blipFill>
          <a:blip r:embed="rId5" cstate="print"/>
          <a:srcRect l="50308"/>
          <a:stretch>
            <a:fillRect/>
          </a:stretch>
        </p:blipFill>
        <p:spPr bwMode="auto">
          <a:xfrm>
            <a:off x="8649411" y="2945470"/>
            <a:ext cx="594056" cy="647675"/>
          </a:xfrm>
          <a:prstGeom prst="rect">
            <a:avLst/>
          </a:prstGeom>
          <a:noFill/>
        </p:spPr>
      </p:pic>
      <p:graphicFrame>
        <p:nvGraphicFramePr>
          <p:cNvPr id="15" name="Grafico 14"/>
          <p:cNvGraphicFramePr/>
          <p:nvPr>
            <p:extLst>
              <p:ext uri="{D42A27DB-BD31-4B8C-83A1-F6EECF244321}">
                <p14:modId xmlns="" xmlns:p14="http://schemas.microsoft.com/office/powerpoint/2010/main" val="1881815115"/>
              </p:ext>
            </p:extLst>
          </p:nvPr>
        </p:nvGraphicFramePr>
        <p:xfrm>
          <a:off x="2576736" y="2204864"/>
          <a:ext cx="5256584" cy="369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1160579" y="3206242"/>
            <a:ext cx="2281022" cy="108012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900"/>
                <a:ea typeface="+mn-ea"/>
                <a:cs typeface="Museo Sans 900"/>
              </a:rPr>
              <a:t>MOLTO + ABBASTANZA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900"/>
                <a:ea typeface="+mn-ea"/>
                <a:cs typeface="Museo Sans 900"/>
              </a:rPr>
              <a:t>75%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900"/>
              <a:ea typeface="+mn-ea"/>
              <a:cs typeface="Museo Sans 90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921219" y="3710298"/>
            <a:ext cx="2496277" cy="1033913"/>
          </a:xfrm>
          <a:prstGeom prst="roundRect">
            <a:avLst/>
          </a:prstGeom>
          <a:gradFill rotWithShape="1"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900"/>
                <a:ea typeface="+mn-ea"/>
                <a:cs typeface="Museo Sans 900"/>
              </a:rPr>
              <a:t>POCO + PER NULLA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900"/>
                <a:ea typeface="+mn-ea"/>
                <a:cs typeface="Museo Sans 900"/>
              </a:rPr>
              <a:t>15%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900"/>
              <a:ea typeface="+mn-ea"/>
              <a:cs typeface="Museo Sans 9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656856" y="3419475"/>
            <a:ext cx="6109444" cy="1304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r">
              <a:defRPr/>
            </a:pPr>
            <a:r>
              <a:rPr lang="it-IT" sz="4000" b="1" dirty="0" smtClean="0">
                <a:solidFill>
                  <a:srgbClr val="4F80BC"/>
                </a:solidFill>
              </a:rPr>
              <a:t>SITO E-COMMERCE E ACQUISTO ON LINE</a:t>
            </a:r>
            <a:endParaRPr lang="it-IT" sz="2200" b="1" dirty="0">
              <a:solidFill>
                <a:srgbClr val="4F80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Risultati immagini per E-COMMERCE GREEN VI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944" y="2852936"/>
            <a:ext cx="2242990" cy="1281709"/>
          </a:xfrm>
          <a:prstGeom prst="rect">
            <a:avLst/>
          </a:prstGeom>
          <a:noFill/>
        </p:spPr>
      </p:pic>
      <p:graphicFrame>
        <p:nvGraphicFramePr>
          <p:cNvPr id="25" name="Grafico 24"/>
          <p:cNvGraphicFramePr/>
          <p:nvPr>
            <p:extLst>
              <p:ext uri="{D42A27DB-BD31-4B8C-83A1-F6EECF244321}">
                <p14:modId xmlns="" xmlns:p14="http://schemas.microsoft.com/office/powerpoint/2010/main" val="840035810"/>
              </p:ext>
            </p:extLst>
          </p:nvPr>
        </p:nvGraphicFramePr>
        <p:xfrm>
          <a:off x="2000250" y="1412776"/>
          <a:ext cx="741724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798513" y="299145"/>
            <a:ext cx="7394847" cy="663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IL SITO E-COMMERCE</a:t>
            </a:r>
          </a:p>
        </p:txBody>
      </p:sp>
      <p:sp>
        <p:nvSpPr>
          <p:cNvPr id="80" name="Segnaposto piè di pagina 5"/>
          <p:cNvSpPr txBox="1">
            <a:spLocks/>
          </p:cNvSpPr>
          <p:nvPr/>
        </p:nvSpPr>
        <p:spPr>
          <a:xfrm>
            <a:off x="992188" y="836712"/>
            <a:ext cx="8352928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 algn="just">
              <a:defRPr/>
            </a:pPr>
            <a:r>
              <a:rPr lang="it-IT" sz="1600" dirty="0" smtClean="0">
                <a:latin typeface="Museo Sans 300" pitchFamily="50" charset="0"/>
              </a:rPr>
              <a:t>Conosce il sito E-commerce di </a:t>
            </a:r>
            <a:r>
              <a:rPr lang="it-IT" sz="1600" dirty="0" err="1" smtClean="0">
                <a:latin typeface="Museo Sans 300" pitchFamily="50" charset="0"/>
              </a:rPr>
              <a:t>GreenVision</a:t>
            </a:r>
            <a:r>
              <a:rPr lang="it-IT" sz="1600" dirty="0" smtClean="0">
                <a:latin typeface="Museo Sans 300" pitchFamily="50" charset="0"/>
              </a:rPr>
              <a:t>? </a:t>
            </a:r>
            <a:endParaRPr lang="it-IT" sz="14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CONOSCONO GREEN VISION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1027" name="Rectangle 3">
            <a:hlinkClick r:id="rId6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848544" y="115888"/>
            <a:ext cx="7394847" cy="663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LA PROPENSIONE AD ACQUISTARE GLI OCCHIALI DA VISTA ON LINE</a:t>
            </a: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CONOSCONO GREEN VISION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1027" name="Rectangle 3">
            <a:hlinkClick r:id="rId3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Segnaposto piè di pagina 5"/>
          <p:cNvSpPr txBox="1">
            <a:spLocks/>
          </p:cNvSpPr>
          <p:nvPr/>
        </p:nvSpPr>
        <p:spPr>
          <a:xfrm>
            <a:off x="992188" y="831627"/>
            <a:ext cx="7417196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600" dirty="0" smtClean="0">
                <a:latin typeface="Museo Sans 300" pitchFamily="50" charset="0"/>
              </a:rPr>
              <a:t>Lei sarebbe propenso ad acquistare on </a:t>
            </a:r>
            <a:r>
              <a:rPr lang="it-IT" sz="1600" dirty="0" err="1" smtClean="0">
                <a:latin typeface="Museo Sans 300" pitchFamily="50" charset="0"/>
              </a:rPr>
              <a:t>line</a:t>
            </a:r>
            <a:r>
              <a:rPr lang="it-IT" sz="1600" dirty="0" smtClean="0">
                <a:latin typeface="Museo Sans 300" pitchFamily="50" charset="0"/>
              </a:rPr>
              <a:t> un occhiale da vista? </a:t>
            </a:r>
            <a:endParaRPr lang="it-IT" sz="1400" dirty="0">
              <a:latin typeface="Museo Sans 300" pitchFamily="50" charset="0"/>
            </a:endParaRPr>
          </a:p>
        </p:txBody>
      </p:sp>
      <p:graphicFrame>
        <p:nvGraphicFramePr>
          <p:cNvPr id="38" name="Grafico 37"/>
          <p:cNvGraphicFramePr/>
          <p:nvPr>
            <p:extLst>
              <p:ext uri="{D42A27DB-BD31-4B8C-83A1-F6EECF244321}">
                <p14:modId xmlns:p14="http://schemas.microsoft.com/office/powerpoint/2010/main" xmlns="" val="1115314387"/>
              </p:ext>
            </p:extLst>
          </p:nvPr>
        </p:nvGraphicFramePr>
        <p:xfrm>
          <a:off x="2890286" y="1888027"/>
          <a:ext cx="4751807" cy="355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ttangolo arrotondato 38"/>
          <p:cNvSpPr/>
          <p:nvPr/>
        </p:nvSpPr>
        <p:spPr>
          <a:xfrm>
            <a:off x="943786" y="2996952"/>
            <a:ext cx="2281022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FF"/>
                </a:solidFill>
                <a:latin typeface="Museo Sans 900"/>
                <a:cs typeface="Museo Sans 900"/>
              </a:rPr>
              <a:t>PROPENSI</a:t>
            </a:r>
            <a:endParaRPr lang="it-IT" dirty="0">
              <a:solidFill>
                <a:srgbClr val="FFFFFF"/>
              </a:solidFill>
              <a:latin typeface="Museo Sans 900"/>
              <a:cs typeface="Museo Sans 900"/>
            </a:endParaRP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Museo Sans 900"/>
                <a:cs typeface="Museo Sans 900"/>
              </a:rPr>
              <a:t>36% </a:t>
            </a:r>
            <a:endParaRPr lang="it-IT" dirty="0">
              <a:solidFill>
                <a:srgbClr val="FFFFFF"/>
              </a:solidFill>
              <a:latin typeface="Museo Sans 900"/>
              <a:cs typeface="Museo Sans 900"/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7353267" y="3665550"/>
            <a:ext cx="2496277" cy="1033913"/>
          </a:xfrm>
          <a:prstGeom prst="roundRect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FF"/>
                </a:solidFill>
                <a:latin typeface="Museo Sans 900"/>
                <a:cs typeface="Museo Sans 900"/>
              </a:rPr>
              <a:t>NON PROPENSI</a:t>
            </a:r>
            <a:endParaRPr lang="it-IT" dirty="0">
              <a:solidFill>
                <a:srgbClr val="FFFFFF"/>
              </a:solidFill>
              <a:latin typeface="Museo Sans 900"/>
              <a:cs typeface="Museo Sans 900"/>
            </a:endParaRP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Museo Sans 900"/>
                <a:cs typeface="Museo Sans 900"/>
              </a:rPr>
              <a:t>60% </a:t>
            </a:r>
            <a:endParaRPr lang="it-IT" dirty="0">
              <a:solidFill>
                <a:srgbClr val="FFFFFF"/>
              </a:solidFill>
              <a:latin typeface="Museo Sans 900"/>
              <a:cs typeface="Museo Sans 900"/>
            </a:endParaRPr>
          </a:p>
        </p:txBody>
      </p:sp>
      <p:pic>
        <p:nvPicPr>
          <p:cNvPr id="41" name="Picture 2" descr="http://previews.123rf.com/images/coramax/coramax1208/coramax120801405/14815152-3d-persone-uomini-persone-con-il-simbolo-positivo-e-negativo--Archivio-Fotografico.jpg"/>
          <p:cNvPicPr>
            <a:picLocks noChangeAspect="1" noChangeArrowheads="1"/>
          </p:cNvPicPr>
          <p:nvPr/>
        </p:nvPicPr>
        <p:blipFill>
          <a:blip r:embed="rId5" cstate="print"/>
          <a:srcRect r="45471"/>
          <a:stretch>
            <a:fillRect/>
          </a:stretch>
        </p:blipFill>
        <p:spPr bwMode="auto">
          <a:xfrm>
            <a:off x="1810166" y="2254195"/>
            <a:ext cx="724750" cy="720080"/>
          </a:xfrm>
          <a:prstGeom prst="rect">
            <a:avLst/>
          </a:prstGeom>
          <a:noFill/>
        </p:spPr>
      </p:pic>
      <p:pic>
        <p:nvPicPr>
          <p:cNvPr id="42" name="Picture 2" descr="http://previews.123rf.com/images/coramax/coramax1208/coramax120801405/14815152-3d-persone-uomini-persone-con-il-simbolo-positivo-e-negativo--Archivio-Fotografico.jpg"/>
          <p:cNvPicPr>
            <a:picLocks noChangeAspect="1" noChangeArrowheads="1"/>
          </p:cNvPicPr>
          <p:nvPr/>
        </p:nvPicPr>
        <p:blipFill>
          <a:blip r:embed="rId6" cstate="print"/>
          <a:srcRect l="50308"/>
          <a:stretch>
            <a:fillRect/>
          </a:stretch>
        </p:blipFill>
        <p:spPr bwMode="auto">
          <a:xfrm>
            <a:off x="8649411" y="2945470"/>
            <a:ext cx="594056" cy="6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olo 2"/>
          <p:cNvSpPr>
            <a:spLocks noGrp="1"/>
          </p:cNvSpPr>
          <p:nvPr>
            <p:ph type="title"/>
          </p:nvPr>
        </p:nvSpPr>
        <p:spPr>
          <a:xfrm>
            <a:off x="798513" y="11113"/>
            <a:ext cx="8915400" cy="663575"/>
          </a:xfrm>
        </p:spPr>
        <p:txBody>
          <a:bodyPr/>
          <a:lstStyle/>
          <a:p>
            <a:pPr eaLnBrk="1" hangingPunct="1"/>
            <a:r>
              <a:rPr lang="it-IT" b="0" dirty="0" smtClean="0">
                <a:latin typeface="Museo Sans 900" pitchFamily="50" charset="0"/>
              </a:rPr>
              <a:t>PREMESSA E METODOLOGIA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82137" y="764729"/>
            <a:ext cx="8875817" cy="42484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268" tIns="43633" rIns="87268" bIns="43633"/>
          <a:lstStyle/>
          <a:p>
            <a:pPr algn="just">
              <a:spcAft>
                <a:spcPts val="551"/>
              </a:spcAft>
            </a:pPr>
            <a:r>
              <a:rPr lang="it-IT" dirty="0" smtClean="0">
                <a:solidFill>
                  <a:prstClr val="black"/>
                </a:solidFill>
                <a:latin typeface="Museo Sans 300" pitchFamily="50" charset="0"/>
              </a:rPr>
              <a:t>L’indagine è stata realizzata dal 22 al 29 maggio 2017 attraverso </a:t>
            </a:r>
            <a:r>
              <a:rPr lang="it-IT" b="1" dirty="0" smtClean="0">
                <a:solidFill>
                  <a:prstClr val="black"/>
                </a:solidFill>
                <a:latin typeface="Museo Sans 300" pitchFamily="50" charset="0"/>
              </a:rPr>
              <a:t>1007 </a:t>
            </a:r>
            <a:r>
              <a:rPr lang="it-IT" b="1" dirty="0" smtClean="0">
                <a:solidFill>
                  <a:prstClr val="black"/>
                </a:solidFill>
                <a:latin typeface="Museo Sans 300" pitchFamily="50" charset="0"/>
              </a:rPr>
              <a:t>interviste CATI/CAWI</a:t>
            </a:r>
            <a:r>
              <a:rPr lang="it-IT" dirty="0" smtClean="0">
                <a:solidFill>
                  <a:prstClr val="black"/>
                </a:solidFill>
                <a:latin typeface="Museo Sans 300" pitchFamily="50" charset="0"/>
              </a:rPr>
              <a:t> ad un campione rappresentativo della popolazione italiana maschi e femmine dai 18 anni in su, segmentato per sesso, età, Grandi Ripartizioni Geografiche e Ampiezza Centri proporzionalmente all’universo della popolazione italiana. </a:t>
            </a:r>
          </a:p>
          <a:p>
            <a:pPr>
              <a:spcAft>
                <a:spcPts val="551"/>
              </a:spcAft>
            </a:pPr>
            <a:endParaRPr lang="it-IT" dirty="0" smtClean="0">
              <a:solidFill>
                <a:prstClr val="black"/>
              </a:solidFill>
              <a:latin typeface="Museo Sans 300" pitchFamily="50" charset="0"/>
            </a:endParaRPr>
          </a:p>
          <a:p>
            <a:pPr>
              <a:spcAft>
                <a:spcPts val="551"/>
              </a:spcAft>
            </a:pPr>
            <a:endParaRPr lang="it-IT" dirty="0" smtClean="0">
              <a:solidFill>
                <a:prstClr val="black"/>
              </a:solidFill>
              <a:latin typeface="Museo Sans 300" pitchFamily="50" charset="0"/>
            </a:endParaRPr>
          </a:p>
          <a:p>
            <a:pPr>
              <a:spcAft>
                <a:spcPts val="551"/>
              </a:spcAft>
            </a:pPr>
            <a:endParaRPr lang="it-IT" dirty="0" smtClean="0">
              <a:solidFill>
                <a:prstClr val="black"/>
              </a:solidFill>
              <a:latin typeface="Museo Sans 300" pitchFamily="50" charset="0"/>
            </a:endParaRPr>
          </a:p>
          <a:p>
            <a:pPr>
              <a:spcAft>
                <a:spcPts val="551"/>
              </a:spcAft>
            </a:pPr>
            <a:endParaRPr lang="it-IT" dirty="0" smtClean="0">
              <a:solidFill>
                <a:prstClr val="black"/>
              </a:solidFill>
              <a:latin typeface="Museo Sans 300" pitchFamily="50" charset="0"/>
            </a:endParaRPr>
          </a:p>
          <a:p>
            <a:pPr>
              <a:spcAft>
                <a:spcPts val="551"/>
              </a:spcAft>
            </a:pPr>
            <a:endParaRPr lang="it-IT" dirty="0" smtClean="0">
              <a:solidFill>
                <a:prstClr val="black"/>
              </a:solidFill>
              <a:latin typeface="Museo Sans 300" pitchFamily="50" charset="0"/>
            </a:endParaRPr>
          </a:p>
          <a:p>
            <a:pPr>
              <a:spcAft>
                <a:spcPts val="551"/>
              </a:spcAft>
            </a:pPr>
            <a:endParaRPr lang="it-IT" dirty="0" smtClean="0">
              <a:solidFill>
                <a:prstClr val="black"/>
              </a:solidFill>
              <a:latin typeface="Museo Sans 300" pitchFamily="50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920552" y="5517308"/>
            <a:ext cx="8640960" cy="792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268" tIns="43633" rIns="87268" bIns="43633"/>
          <a:lstStyle/>
          <a:p>
            <a:pPr algn="just">
              <a:spcAft>
                <a:spcPts val="551"/>
              </a:spcAft>
            </a:pPr>
            <a:r>
              <a:rPr lang="it-IT" dirty="0">
                <a:solidFill>
                  <a:prstClr val="black"/>
                </a:solidFill>
                <a:latin typeface="Museo Sans 300" pitchFamily="50" charset="0"/>
              </a:rPr>
              <a:t>Il presente sondaggio è stato eseguito rispettando il codice deontologico ASSIRM ed ESOMAR.</a:t>
            </a:r>
          </a:p>
        </p:txBody>
      </p:sp>
      <p:pic>
        <p:nvPicPr>
          <p:cNvPr id="25" name="Picture 6" descr="http://www.esomar.org/layout/images/logo_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1232" y="6309320"/>
            <a:ext cx="1198044" cy="351427"/>
          </a:xfrm>
          <a:prstGeom prst="rect">
            <a:avLst/>
          </a:prstGeom>
          <a:noFill/>
        </p:spPr>
      </p:pic>
      <p:pic>
        <p:nvPicPr>
          <p:cNvPr id="26" name="Picture 8" descr="http://www.ggassociated.it/media/images/assirm_bian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9142" y="5877272"/>
            <a:ext cx="912369" cy="908720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>
            <a:off x="5512988" y="2515154"/>
            <a:ext cx="4393012" cy="40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>
            <a:spLocks/>
          </p:cNvSpPr>
          <p:nvPr/>
        </p:nvSpPr>
        <p:spPr>
          <a:xfrm>
            <a:off x="3167847" y="4488234"/>
            <a:ext cx="855134" cy="5107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it-IT" sz="2400" dirty="0" smtClean="0">
                <a:latin typeface="Museo Sans 900" pitchFamily="50" charset="0"/>
              </a:rPr>
              <a:t>53%</a:t>
            </a:r>
            <a:endParaRPr lang="it-IT" sz="2400" dirty="0">
              <a:latin typeface="Museo Sans 900" pitchFamily="50" charset="0"/>
            </a:endParaRPr>
          </a:p>
        </p:txBody>
      </p:sp>
      <p:sp>
        <p:nvSpPr>
          <p:cNvPr id="21" name="CasellaDiTesto 20"/>
          <p:cNvSpPr txBox="1"/>
          <p:nvPr/>
        </p:nvSpPr>
        <p:spPr bwMode="auto">
          <a:xfrm>
            <a:off x="6556678" y="2535362"/>
            <a:ext cx="2377772" cy="408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2B5586"/>
            </a:prstShdw>
          </a:effectLst>
        </p:spPr>
        <p:txBody>
          <a:bodyPr wrap="square" lIns="99551" tIns="49775" rIns="99551" bIns="49775" rtlCol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  <a:latin typeface="Museo Sans 900" pitchFamily="50" charset="0"/>
                <a:cs typeface="Museo Sans 900"/>
              </a:rPr>
              <a:t>CLASSE DI ETÀ</a:t>
            </a:r>
          </a:p>
        </p:txBody>
      </p:sp>
      <p:sp>
        <p:nvSpPr>
          <p:cNvPr id="27" name="CasellaDiTesto 26"/>
          <p:cNvSpPr txBox="1"/>
          <p:nvPr/>
        </p:nvSpPr>
        <p:spPr bwMode="auto">
          <a:xfrm>
            <a:off x="5737890" y="4404643"/>
            <a:ext cx="1356812" cy="346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2B5586"/>
            </a:prstShdw>
          </a:effectLst>
        </p:spPr>
        <p:txBody>
          <a:bodyPr wrap="none" lIns="99551" tIns="49775" rIns="99551" bIns="49775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900" pitchFamily="50" charset="0"/>
                <a:cs typeface="Museo Sans 900"/>
              </a:rPr>
              <a:t>18-34 ANNI</a:t>
            </a:r>
          </a:p>
        </p:txBody>
      </p:sp>
      <p:sp>
        <p:nvSpPr>
          <p:cNvPr id="28" name="CasellaDiTesto 27"/>
          <p:cNvSpPr txBox="1"/>
          <p:nvPr/>
        </p:nvSpPr>
        <p:spPr bwMode="auto">
          <a:xfrm>
            <a:off x="7117802" y="4392859"/>
            <a:ext cx="1355208" cy="346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2B5586"/>
            </a:prstShdw>
          </a:effectLst>
        </p:spPr>
        <p:txBody>
          <a:bodyPr wrap="none" lIns="99551" tIns="49775" rIns="99551" bIns="49775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900" pitchFamily="50" charset="0"/>
                <a:cs typeface="Museo Sans 900"/>
              </a:rPr>
              <a:t>35-54 ANNI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Museo Sans 900" pitchFamily="50" charset="0"/>
              <a:cs typeface="Museo Sans 900"/>
            </a:endParaRPr>
          </a:p>
        </p:txBody>
      </p:sp>
      <p:sp>
        <p:nvSpPr>
          <p:cNvPr id="29" name="CasellaDiTesto 28"/>
          <p:cNvSpPr txBox="1"/>
          <p:nvPr/>
        </p:nvSpPr>
        <p:spPr bwMode="auto">
          <a:xfrm>
            <a:off x="8483902" y="4383304"/>
            <a:ext cx="1153230" cy="346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2B5586"/>
            </a:prstShdw>
          </a:effectLst>
        </p:spPr>
        <p:txBody>
          <a:bodyPr wrap="none" lIns="99551" tIns="49775" rIns="99551" bIns="49775" rtlCol="0" anchor="ctr">
            <a:spAutoFit/>
          </a:bodyPr>
          <a:lstStyle>
            <a:defPPr>
              <a:defRPr lang="it-IT"/>
            </a:defPPr>
            <a:lvl1pPr>
              <a:spcBef>
                <a:spcPct val="5000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useo Sans 900" pitchFamily="50" charset="0"/>
                <a:cs typeface="Museo Sans 900"/>
              </a:defRPr>
            </a:lvl1pPr>
          </a:lstStyle>
          <a:p>
            <a:r>
              <a:rPr lang="it-IT" dirty="0" smtClean="0"/>
              <a:t>&gt;54 ANNI</a:t>
            </a:r>
            <a:endParaRPr lang="it-IT" dirty="0"/>
          </a:p>
        </p:txBody>
      </p:sp>
      <p:sp>
        <p:nvSpPr>
          <p:cNvPr id="30" name="Rettangolo arrotondato 29"/>
          <p:cNvSpPr>
            <a:spLocks noChangeAspect="1"/>
          </p:cNvSpPr>
          <p:nvPr/>
        </p:nvSpPr>
        <p:spPr>
          <a:xfrm>
            <a:off x="5931914" y="4718422"/>
            <a:ext cx="870398" cy="51077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it-IT" sz="2400" dirty="0" smtClean="0">
                <a:latin typeface="Museo Sans 900" pitchFamily="50" charset="0"/>
              </a:rPr>
              <a:t>26%</a:t>
            </a:r>
            <a:endParaRPr lang="it-IT" sz="2400" dirty="0">
              <a:latin typeface="Museo Sans 900" pitchFamily="50" charset="0"/>
            </a:endParaRPr>
          </a:p>
        </p:txBody>
      </p:sp>
      <p:sp>
        <p:nvSpPr>
          <p:cNvPr id="31" name="Rettangolo arrotondato 30"/>
          <p:cNvSpPr>
            <a:spLocks noChangeAspect="1"/>
          </p:cNvSpPr>
          <p:nvPr/>
        </p:nvSpPr>
        <p:spPr>
          <a:xfrm>
            <a:off x="7370126" y="4718422"/>
            <a:ext cx="850047" cy="51077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it-IT" sz="2400" dirty="0" smtClean="0">
                <a:latin typeface="Museo Sans 900" pitchFamily="50" charset="0"/>
              </a:rPr>
              <a:t>37%</a:t>
            </a:r>
            <a:endParaRPr lang="it-IT" sz="2400" dirty="0">
              <a:latin typeface="Museo Sans 900" pitchFamily="50" charset="0"/>
            </a:endParaRPr>
          </a:p>
        </p:txBody>
      </p:sp>
      <p:sp>
        <p:nvSpPr>
          <p:cNvPr id="32" name="Rettangolo arrotondato 31"/>
          <p:cNvSpPr>
            <a:spLocks noChangeAspect="1"/>
          </p:cNvSpPr>
          <p:nvPr/>
        </p:nvSpPr>
        <p:spPr>
          <a:xfrm>
            <a:off x="8657968" y="4710997"/>
            <a:ext cx="850047" cy="51077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it-IT" sz="2400" dirty="0" smtClean="0">
                <a:latin typeface="Museo Sans 900" pitchFamily="50" charset="0"/>
              </a:rPr>
              <a:t>37%</a:t>
            </a:r>
            <a:endParaRPr lang="it-IT" sz="2400" dirty="0">
              <a:latin typeface="Museo Sans 900" pitchFamily="50" charset="0"/>
            </a:endParaRPr>
          </a:p>
        </p:txBody>
      </p:sp>
      <p:sp>
        <p:nvSpPr>
          <p:cNvPr id="33" name="Rettangolo arrotondato 32"/>
          <p:cNvSpPr>
            <a:spLocks/>
          </p:cNvSpPr>
          <p:nvPr/>
        </p:nvSpPr>
        <p:spPr>
          <a:xfrm>
            <a:off x="1936001" y="4488234"/>
            <a:ext cx="885661" cy="510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it-IT" sz="2400" dirty="0" smtClean="0">
                <a:latin typeface="Museo Sans 900" pitchFamily="50" charset="0"/>
              </a:rPr>
              <a:t>47%</a:t>
            </a:r>
            <a:endParaRPr lang="it-IT" sz="2400" dirty="0">
              <a:latin typeface="Museo Sans 900" pitchFamily="50" charset="0"/>
            </a:endParaRPr>
          </a:p>
        </p:txBody>
      </p:sp>
      <p:sp>
        <p:nvSpPr>
          <p:cNvPr id="34" name="CasellaDiTesto 33"/>
          <p:cNvSpPr txBox="1"/>
          <p:nvPr/>
        </p:nvSpPr>
        <p:spPr bwMode="auto">
          <a:xfrm>
            <a:off x="1936403" y="4135165"/>
            <a:ext cx="875911" cy="346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2B5586"/>
            </a:prstShdw>
          </a:effectLst>
        </p:spPr>
        <p:txBody>
          <a:bodyPr wrap="none" lIns="99551" tIns="49775" rIns="99551" bIns="49775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900" pitchFamily="50" charset="0"/>
                <a:cs typeface="Museo Sans 900"/>
              </a:rPr>
              <a:t>UOMO</a:t>
            </a:r>
          </a:p>
        </p:txBody>
      </p:sp>
      <p:sp>
        <p:nvSpPr>
          <p:cNvPr id="35" name="CasellaDiTesto 34"/>
          <p:cNvSpPr txBox="1"/>
          <p:nvPr/>
        </p:nvSpPr>
        <p:spPr bwMode="auto">
          <a:xfrm>
            <a:off x="3110132" y="4135165"/>
            <a:ext cx="975297" cy="346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2B5586"/>
            </a:prstShdw>
          </a:effectLst>
        </p:spPr>
        <p:txBody>
          <a:bodyPr wrap="none" lIns="99551" tIns="49775" rIns="99551" bIns="49775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900" pitchFamily="50" charset="0"/>
                <a:cs typeface="Museo Sans 900"/>
              </a:rPr>
              <a:t>DONNA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807742" y="2515154"/>
            <a:ext cx="4393012" cy="4082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 bwMode="auto">
          <a:xfrm>
            <a:off x="2259803" y="2515155"/>
            <a:ext cx="1527198" cy="408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2B5586"/>
            </a:prstShdw>
          </a:effectLst>
        </p:spPr>
        <p:txBody>
          <a:bodyPr wrap="square" lIns="99551" tIns="49775" rIns="99551" bIns="49775" rtlCol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>
                <a:solidFill>
                  <a:schemeClr val="bg1"/>
                </a:solidFill>
                <a:latin typeface="Museo Sans 900" pitchFamily="50" charset="0"/>
                <a:cs typeface="Museo Sans 900"/>
              </a:rPr>
              <a:t>GENERE</a:t>
            </a:r>
          </a:p>
        </p:txBody>
      </p:sp>
      <p:pic>
        <p:nvPicPr>
          <p:cNvPr id="38" name="Picture 3" descr="C:\Users\Gil\Downloads\business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02" y="3378614"/>
            <a:ext cx="756551" cy="756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Gil\Downloads\manag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45" y="3330989"/>
            <a:ext cx="804175" cy="804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Gil\Downloads\d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74" y="3306335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Gil\Downloads\businessman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84" y="3374355"/>
            <a:ext cx="1030288" cy="1030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:\Users\Gil\Downloads\writ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49" y="3306335"/>
            <a:ext cx="1072235" cy="1072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656856" y="3419475"/>
            <a:ext cx="6109444" cy="1304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r">
              <a:defRPr/>
            </a:pPr>
            <a:r>
              <a:rPr lang="it-IT" sz="4000" b="1" dirty="0" smtClean="0">
                <a:solidFill>
                  <a:srgbClr val="4F80BC"/>
                </a:solidFill>
              </a:rPr>
              <a:t>CONOSCENZA SPONTANEA E SOLLECITATA</a:t>
            </a:r>
            <a:endParaRPr lang="it-IT" sz="2200" b="1" dirty="0">
              <a:solidFill>
                <a:srgbClr val="4F80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798513" y="101129"/>
            <a:ext cx="7394847" cy="663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TOP OF MIND: conoscenza spontanea</a:t>
            </a:r>
          </a:p>
        </p:txBody>
      </p:sp>
      <p:sp>
        <p:nvSpPr>
          <p:cNvPr id="80" name="Segnaposto piè di pagina 5"/>
          <p:cNvSpPr txBox="1">
            <a:spLocks/>
          </p:cNvSpPr>
          <p:nvPr/>
        </p:nvSpPr>
        <p:spPr>
          <a:xfrm>
            <a:off x="848544" y="759619"/>
            <a:ext cx="7416824" cy="365125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600" dirty="0" smtClean="0">
                <a:latin typeface="Museo Sans 300" pitchFamily="50" charset="0"/>
              </a:rPr>
              <a:t>Quando pensa ai centri ottici ossia i negozi che vendono prodotti per la vista, qual è la prima marca che le viene in mente?</a:t>
            </a:r>
            <a:endParaRPr lang="it-IT" sz="14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TOTALE CAMPIONE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1027" name="Rectangle 3">
            <a:hlinkClick r:id="rId3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Grafico 25"/>
          <p:cNvGraphicFramePr/>
          <p:nvPr>
            <p:extLst>
              <p:ext uri="{D42A27DB-BD31-4B8C-83A1-F6EECF244321}">
                <p14:modId xmlns="" xmlns:p14="http://schemas.microsoft.com/office/powerpoint/2010/main" val="1221756134"/>
              </p:ext>
            </p:extLst>
          </p:nvPr>
        </p:nvGraphicFramePr>
        <p:xfrm>
          <a:off x="1352550" y="1197597"/>
          <a:ext cx="6959748" cy="511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ttangolo 26"/>
          <p:cNvSpPr/>
          <p:nvPr/>
        </p:nvSpPr>
        <p:spPr>
          <a:xfrm>
            <a:off x="2073250" y="2636912"/>
            <a:ext cx="4679950" cy="432048"/>
          </a:xfrm>
          <a:prstGeom prst="rect">
            <a:avLst/>
          </a:prstGeom>
          <a:noFill/>
          <a:ln>
            <a:solidFill>
              <a:srgbClr val="1A8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03309372"/>
              </p:ext>
            </p:extLst>
          </p:nvPr>
        </p:nvGraphicFramePr>
        <p:xfrm>
          <a:off x="776536" y="1124744"/>
          <a:ext cx="8260060" cy="556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798513" y="173137"/>
            <a:ext cx="8186935" cy="663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CONOSCENZA GLOBALE: spontanea e sollecitata</a:t>
            </a:r>
          </a:p>
        </p:txBody>
      </p:sp>
      <p:sp>
        <p:nvSpPr>
          <p:cNvPr id="80" name="Segnaposto piè di pagina 5"/>
          <p:cNvSpPr txBox="1">
            <a:spLocks/>
          </p:cNvSpPr>
          <p:nvPr/>
        </p:nvSpPr>
        <p:spPr>
          <a:xfrm>
            <a:off x="920552" y="687611"/>
            <a:ext cx="8784976" cy="365125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400" dirty="0" smtClean="0">
                <a:latin typeface="Museo Sans 300" pitchFamily="50" charset="0"/>
              </a:rPr>
              <a:t>Lei conosce, anche solo per averla sentita nominare, la marca di prodotti per la vista …? </a:t>
            </a:r>
            <a:endParaRPr lang="it-IT" sz="12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20552" y="6525344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TOTALE CAMPIONE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1027" name="Rectangle 3">
            <a:hlinkClick r:id="rId4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7" name="Rectangle 1">
            <a:hlinkClick r:id="rId4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352600" y="3284488"/>
            <a:ext cx="7416824" cy="576000"/>
          </a:xfrm>
          <a:prstGeom prst="rect">
            <a:avLst/>
          </a:prstGeom>
          <a:noFill/>
          <a:ln>
            <a:solidFill>
              <a:srgbClr val="1A8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7258050" y="980727"/>
          <a:ext cx="1151334" cy="57613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1334"/>
              </a:tblGrid>
              <a:tr h="576139">
                <a:tc>
                  <a:txBody>
                    <a:bodyPr/>
                    <a:lstStyle/>
                    <a:p>
                      <a:r>
                        <a:rPr lang="it-IT" dirty="0" smtClean="0"/>
                        <a:t>GLOBALE</a:t>
                      </a:r>
                      <a:endParaRPr lang="it-IT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</a:tr>
              <a:tr h="57613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kern="1200" dirty="0" smtClean="0">
                          <a:solidFill>
                            <a:prstClr val="black"/>
                          </a:solidFill>
                          <a:latin typeface="Museo Sans 300" pitchFamily="50" charset="0"/>
                          <a:ea typeface="+mn-ea"/>
                          <a:cs typeface="Arial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Risultati immagini per GREEN VI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202" y="3573016"/>
            <a:ext cx="1451646" cy="487723"/>
          </a:xfrm>
          <a:prstGeom prst="rect">
            <a:avLst/>
          </a:prstGeom>
          <a:noFill/>
        </p:spPr>
      </p:pic>
      <p:pic>
        <p:nvPicPr>
          <p:cNvPr id="29" name="Picture 2" descr="Risultati immagini per GREEN VIS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5208" y="3725416"/>
            <a:ext cx="1451646" cy="487723"/>
          </a:xfrm>
          <a:prstGeom prst="rect">
            <a:avLst/>
          </a:prstGeom>
          <a:noFill/>
        </p:spPr>
      </p:pic>
      <p:graphicFrame>
        <p:nvGraphicFramePr>
          <p:cNvPr id="25" name="Grafico 24"/>
          <p:cNvGraphicFramePr/>
          <p:nvPr>
            <p:extLst>
              <p:ext uri="{D42A27DB-BD31-4B8C-83A1-F6EECF244321}">
                <p14:modId xmlns="" xmlns:p14="http://schemas.microsoft.com/office/powerpoint/2010/main" val="840035810"/>
              </p:ext>
            </p:extLst>
          </p:nvPr>
        </p:nvGraphicFramePr>
        <p:xfrm>
          <a:off x="-519608" y="1844824"/>
          <a:ext cx="690711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798513" y="299145"/>
            <a:ext cx="7394847" cy="663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IL CENTRO OTTICO</a:t>
            </a:r>
          </a:p>
        </p:txBody>
      </p:sp>
      <p:sp>
        <p:nvSpPr>
          <p:cNvPr id="80" name="Segnaposto piè di pagina 5"/>
          <p:cNvSpPr txBox="1">
            <a:spLocks/>
          </p:cNvSpPr>
          <p:nvPr/>
        </p:nvSpPr>
        <p:spPr>
          <a:xfrm>
            <a:off x="848544" y="1191667"/>
            <a:ext cx="4248472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600" dirty="0" smtClean="0">
                <a:latin typeface="Museo Sans 300" pitchFamily="50" charset="0"/>
              </a:rPr>
              <a:t>Si è mai recato presso un Centro Ottico </a:t>
            </a:r>
            <a:r>
              <a:rPr lang="it-IT" sz="1600" dirty="0" err="1" smtClean="0">
                <a:latin typeface="Museo Sans 300" pitchFamily="50" charset="0"/>
              </a:rPr>
              <a:t>GreenVision</a:t>
            </a:r>
            <a:r>
              <a:rPr lang="it-IT" sz="1600" dirty="0" smtClean="0">
                <a:latin typeface="Museo Sans 300" pitchFamily="50" charset="0"/>
              </a:rPr>
              <a:t>?</a:t>
            </a:r>
            <a:endParaRPr lang="it-IT" sz="14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CONOSCONO GREEN VISION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1027" name="Rectangle 3">
            <a:hlinkClick r:id="rId6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egnaposto piè di pagina 5"/>
          <p:cNvSpPr txBox="1">
            <a:spLocks/>
          </p:cNvSpPr>
          <p:nvPr/>
        </p:nvSpPr>
        <p:spPr>
          <a:xfrm>
            <a:off x="5745088" y="1191667"/>
            <a:ext cx="4248472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600" dirty="0" smtClean="0">
                <a:latin typeface="Museo Sans 300" pitchFamily="50" charset="0"/>
              </a:rPr>
              <a:t>Le viene in mente dove si trovi un centro ottico </a:t>
            </a:r>
            <a:r>
              <a:rPr lang="it-IT" sz="1600" dirty="0" err="1" smtClean="0">
                <a:latin typeface="Museo Sans 300" pitchFamily="50" charset="0"/>
              </a:rPr>
              <a:t>GreenVision</a:t>
            </a:r>
            <a:r>
              <a:rPr lang="it-IT" sz="1600" dirty="0" smtClean="0">
                <a:latin typeface="Museo Sans 300" pitchFamily="50" charset="0"/>
              </a:rPr>
              <a:t>?</a:t>
            </a:r>
            <a:endParaRPr lang="it-IT" sz="1400" dirty="0">
              <a:latin typeface="Museo Sans 300" pitchFamily="50" charset="0"/>
            </a:endParaRPr>
          </a:p>
        </p:txBody>
      </p:sp>
      <p:graphicFrame>
        <p:nvGraphicFramePr>
          <p:cNvPr id="27" name="Grafico 26"/>
          <p:cNvGraphicFramePr/>
          <p:nvPr>
            <p:extLst>
              <p:ext uri="{D42A27DB-BD31-4B8C-83A1-F6EECF244321}">
                <p14:modId xmlns="" xmlns:p14="http://schemas.microsoft.com/office/powerpoint/2010/main" val="840035810"/>
              </p:ext>
            </p:extLst>
          </p:nvPr>
        </p:nvGraphicFramePr>
        <p:xfrm>
          <a:off x="4166562" y="1916832"/>
          <a:ext cx="690711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848544" y="115888"/>
            <a:ext cx="7394847" cy="663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IL MARCHIO GREENVISION</a:t>
            </a: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CONOSCONO GREEN VISION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1027" name="Rectangle 3">
            <a:hlinkClick r:id="rId3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uppo 48"/>
          <p:cNvGrpSpPr/>
          <p:nvPr/>
        </p:nvGrpSpPr>
        <p:grpSpPr>
          <a:xfrm>
            <a:off x="2216696" y="1700091"/>
            <a:ext cx="4752528" cy="817823"/>
            <a:chOff x="2544890" y="1774860"/>
            <a:chExt cx="4279368" cy="817823"/>
          </a:xfrm>
        </p:grpSpPr>
        <p:sp>
          <p:nvSpPr>
            <p:cNvPr id="64" name="Parentesi quadra chiusa 63"/>
            <p:cNvSpPr/>
            <p:nvPr/>
          </p:nvSpPr>
          <p:spPr bwMode="auto">
            <a:xfrm rot="16200000">
              <a:off x="3063470" y="2178124"/>
              <a:ext cx="144463" cy="684213"/>
            </a:xfrm>
            <a:prstGeom prst="rightBracket">
              <a:avLst>
                <a:gd name="adj" fmla="val 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5" name="Rettangolo 64"/>
            <p:cNvSpPr>
              <a:spLocks noChangeArrowheads="1"/>
            </p:cNvSpPr>
            <p:nvPr/>
          </p:nvSpPr>
          <p:spPr bwMode="auto">
            <a:xfrm>
              <a:off x="2544890" y="1774860"/>
              <a:ext cx="1080017" cy="28808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06450" eaLnBrk="0" hangingPunct="0"/>
              <a:r>
                <a:rPr lang="it-IT" sz="900" b="1" dirty="0">
                  <a:solidFill>
                    <a:srgbClr val="53565A"/>
                  </a:solidFill>
                </a:rPr>
                <a:t>Per niente </a:t>
              </a:r>
            </a:p>
            <a:p>
              <a:pPr algn="ctr" defTabSz="806450" eaLnBrk="0" hangingPunct="0"/>
              <a:r>
                <a:rPr lang="it-IT" sz="900" b="1" dirty="0" smtClean="0">
                  <a:solidFill>
                    <a:srgbClr val="53565A"/>
                  </a:solidFill>
                </a:rPr>
                <a:t>Importante</a:t>
              </a:r>
              <a:endParaRPr lang="it-IT" sz="900" b="1" dirty="0">
                <a:solidFill>
                  <a:srgbClr val="53565A"/>
                </a:solidFill>
              </a:endParaRPr>
            </a:p>
            <a:p>
              <a:pPr algn="ctr" defTabSz="806450" eaLnBrk="0" hangingPunct="0"/>
              <a:r>
                <a:rPr lang="it-IT" sz="900" b="1" dirty="0">
                  <a:solidFill>
                    <a:srgbClr val="53565A"/>
                  </a:solidFill>
                </a:rPr>
                <a:t>  (Voto  1 e 2)</a:t>
              </a:r>
            </a:p>
          </p:txBody>
        </p:sp>
        <p:sp>
          <p:nvSpPr>
            <p:cNvPr id="66" name="Rettangolo 65"/>
            <p:cNvSpPr>
              <a:spLocks noChangeArrowheads="1"/>
            </p:cNvSpPr>
            <p:nvPr/>
          </p:nvSpPr>
          <p:spPr bwMode="auto">
            <a:xfrm>
              <a:off x="4002490" y="1784047"/>
              <a:ext cx="1368022" cy="36010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06450" eaLnBrk="0" hangingPunct="0"/>
              <a:r>
                <a:rPr lang="it-IT" sz="900" b="1" dirty="0">
                  <a:solidFill>
                    <a:srgbClr val="53565A"/>
                  </a:solidFill>
                </a:rPr>
                <a:t>Parzialmente </a:t>
              </a:r>
            </a:p>
            <a:p>
              <a:pPr algn="ctr" defTabSz="806450" eaLnBrk="0" hangingPunct="0"/>
              <a:r>
                <a:rPr lang="it-IT" sz="900" b="1" dirty="0" smtClean="0">
                  <a:solidFill>
                    <a:srgbClr val="53565A"/>
                  </a:solidFill>
                </a:rPr>
                <a:t>Importante</a:t>
              </a:r>
            </a:p>
            <a:p>
              <a:pPr algn="ctr" defTabSz="806450" eaLnBrk="0" hangingPunct="0"/>
              <a:r>
                <a:rPr lang="it-IT" sz="900" b="1" dirty="0" smtClean="0">
                  <a:solidFill>
                    <a:srgbClr val="53565A"/>
                  </a:solidFill>
                </a:rPr>
                <a:t>(</a:t>
              </a:r>
              <a:r>
                <a:rPr lang="it-IT" sz="900" b="1" dirty="0">
                  <a:solidFill>
                    <a:srgbClr val="53565A"/>
                  </a:solidFill>
                </a:rPr>
                <a:t>Voto 5 e 6)  </a:t>
              </a:r>
            </a:p>
          </p:txBody>
        </p:sp>
        <p:sp>
          <p:nvSpPr>
            <p:cNvPr id="67" name="Rettangolo 66"/>
            <p:cNvSpPr>
              <a:spLocks noChangeArrowheads="1"/>
            </p:cNvSpPr>
            <p:nvPr/>
          </p:nvSpPr>
          <p:spPr bwMode="auto">
            <a:xfrm>
              <a:off x="4916735" y="1919517"/>
              <a:ext cx="1080017" cy="432124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06450" eaLnBrk="0" hangingPunct="0"/>
              <a:r>
                <a:rPr lang="it-IT" sz="900" b="1" dirty="0" smtClean="0">
                  <a:solidFill>
                    <a:srgbClr val="53565A"/>
                  </a:solidFill>
                </a:rPr>
                <a:t>Importante</a:t>
              </a:r>
              <a:endParaRPr lang="it-IT" sz="900" b="1" dirty="0">
                <a:solidFill>
                  <a:srgbClr val="53565A"/>
                </a:solidFill>
              </a:endParaRPr>
            </a:p>
            <a:p>
              <a:pPr algn="ctr" defTabSz="806450" eaLnBrk="0" hangingPunct="0"/>
              <a:r>
                <a:rPr lang="it-IT" sz="900" b="1" dirty="0">
                  <a:solidFill>
                    <a:srgbClr val="53565A"/>
                  </a:solidFill>
                </a:rPr>
                <a:t> (Voto  7 e 8)</a:t>
              </a:r>
            </a:p>
          </p:txBody>
        </p:sp>
        <p:sp>
          <p:nvSpPr>
            <p:cNvPr id="68" name="Rettangolo 67"/>
            <p:cNvSpPr>
              <a:spLocks noChangeArrowheads="1"/>
            </p:cNvSpPr>
            <p:nvPr/>
          </p:nvSpPr>
          <p:spPr bwMode="auto">
            <a:xfrm>
              <a:off x="5672239" y="1781549"/>
              <a:ext cx="1152019" cy="432124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06450" eaLnBrk="0" hangingPunct="0"/>
              <a:r>
                <a:rPr lang="it-IT" sz="900" b="1" dirty="0">
                  <a:solidFill>
                    <a:srgbClr val="53565A"/>
                  </a:solidFill>
                </a:rPr>
                <a:t>Completamente </a:t>
              </a:r>
              <a:r>
                <a:rPr lang="it-IT" sz="900" b="1" dirty="0" smtClean="0">
                  <a:solidFill>
                    <a:srgbClr val="53565A"/>
                  </a:solidFill>
                </a:rPr>
                <a:t>Importante </a:t>
              </a:r>
              <a:endParaRPr lang="it-IT" sz="900" b="1" dirty="0">
                <a:solidFill>
                  <a:srgbClr val="53565A"/>
                </a:solidFill>
              </a:endParaRPr>
            </a:p>
            <a:p>
              <a:pPr algn="ctr" defTabSz="806450" eaLnBrk="0" hangingPunct="0"/>
              <a:r>
                <a:rPr lang="it-IT" sz="900" b="1" dirty="0">
                  <a:solidFill>
                    <a:srgbClr val="53565A"/>
                  </a:solidFill>
                </a:rPr>
                <a:t>  (Voto 9 e 10)</a:t>
              </a:r>
            </a:p>
          </p:txBody>
        </p:sp>
        <p:sp>
          <p:nvSpPr>
            <p:cNvPr id="69" name="Parentesi quadra chiusa 68"/>
            <p:cNvSpPr/>
            <p:nvPr/>
          </p:nvSpPr>
          <p:spPr bwMode="auto">
            <a:xfrm rot="16200000">
              <a:off x="3797689" y="2178918"/>
              <a:ext cx="144463" cy="682625"/>
            </a:xfrm>
            <a:prstGeom prst="rightBracket">
              <a:avLst>
                <a:gd name="adj" fmla="val 0"/>
              </a:avLst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0" name="Parentesi quadra chiusa 69"/>
            <p:cNvSpPr/>
            <p:nvPr/>
          </p:nvSpPr>
          <p:spPr bwMode="auto">
            <a:xfrm rot="16200000">
              <a:off x="4578739" y="2178918"/>
              <a:ext cx="144463" cy="682625"/>
            </a:xfrm>
            <a:prstGeom prst="rightBracket">
              <a:avLst>
                <a:gd name="adj" fmla="val 0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1" name="Parentesi quadra chiusa 70"/>
            <p:cNvSpPr/>
            <p:nvPr/>
          </p:nvSpPr>
          <p:spPr bwMode="auto">
            <a:xfrm rot="16200000">
              <a:off x="5360582" y="2178125"/>
              <a:ext cx="144463" cy="684212"/>
            </a:xfrm>
            <a:prstGeom prst="rightBracket">
              <a:avLst>
                <a:gd name="adj" fmla="val 0"/>
              </a:avLst>
            </a:prstGeom>
            <a:ln>
              <a:solidFill>
                <a:srgbClr val="009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2" name="Parentesi quadra chiusa 71"/>
            <p:cNvSpPr/>
            <p:nvPr/>
          </p:nvSpPr>
          <p:spPr bwMode="auto">
            <a:xfrm rot="16200000">
              <a:off x="6147982" y="2178125"/>
              <a:ext cx="144463" cy="684212"/>
            </a:xfrm>
            <a:prstGeom prst="rightBracket">
              <a:avLst>
                <a:gd name="adj" fmla="val 0"/>
              </a:avLst>
            </a:prstGeom>
            <a:ln>
              <a:solidFill>
                <a:srgbClr val="009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3" name="Rettangolo 72"/>
            <p:cNvSpPr>
              <a:spLocks noChangeArrowheads="1"/>
            </p:cNvSpPr>
            <p:nvPr/>
          </p:nvSpPr>
          <p:spPr bwMode="auto">
            <a:xfrm>
              <a:off x="3341097" y="1781549"/>
              <a:ext cx="1080017" cy="28808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06450" eaLnBrk="0" hangingPunct="0"/>
              <a:r>
                <a:rPr lang="it-IT" sz="900" b="1" dirty="0">
                  <a:solidFill>
                    <a:srgbClr val="53565A"/>
                  </a:solidFill>
                </a:rPr>
                <a:t>Poco </a:t>
              </a:r>
            </a:p>
            <a:p>
              <a:pPr algn="ctr" defTabSz="806450" eaLnBrk="0" hangingPunct="0"/>
              <a:r>
                <a:rPr lang="it-IT" sz="900" b="1" dirty="0" smtClean="0">
                  <a:solidFill>
                    <a:srgbClr val="53565A"/>
                  </a:solidFill>
                </a:rPr>
                <a:t>Importante</a:t>
              </a:r>
            </a:p>
            <a:p>
              <a:pPr algn="ctr" defTabSz="806450" eaLnBrk="0" hangingPunct="0"/>
              <a:r>
                <a:rPr lang="it-IT" sz="900" b="1" dirty="0" smtClean="0">
                  <a:solidFill>
                    <a:srgbClr val="53565A"/>
                  </a:solidFill>
                </a:rPr>
                <a:t>(</a:t>
              </a:r>
              <a:r>
                <a:rPr lang="it-IT" sz="900" b="1" dirty="0">
                  <a:solidFill>
                    <a:srgbClr val="53565A"/>
                  </a:solidFill>
                </a:rPr>
                <a:t>Voto  3 e 4) </a:t>
              </a:r>
            </a:p>
          </p:txBody>
        </p: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4717" y="2304600"/>
              <a:ext cx="288005" cy="28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02704" y="2304600"/>
              <a:ext cx="287973" cy="28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3347" y="2304600"/>
              <a:ext cx="287973" cy="28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25370" y="2304600"/>
              <a:ext cx="287973" cy="28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98705" y="2304600"/>
              <a:ext cx="287973" cy="28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Gruppo 50"/>
          <p:cNvGrpSpPr/>
          <p:nvPr/>
        </p:nvGrpSpPr>
        <p:grpSpPr>
          <a:xfrm>
            <a:off x="7447213" y="2616117"/>
            <a:ext cx="1419771" cy="810122"/>
            <a:chOff x="7460708" y="2177380"/>
            <a:chExt cx="1419771" cy="810122"/>
          </a:xfrm>
        </p:grpSpPr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60708" y="2177380"/>
              <a:ext cx="1419771" cy="810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3" name="Connettore 2 62"/>
            <p:cNvCxnSpPr>
              <a:cxnSpLocks/>
            </p:cNvCxnSpPr>
            <p:nvPr/>
          </p:nvCxnSpPr>
          <p:spPr bwMode="auto">
            <a:xfrm flipV="1">
              <a:off x="8172400" y="2420888"/>
              <a:ext cx="288032" cy="4225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tangolo arrotondato 51"/>
          <p:cNvSpPr/>
          <p:nvPr/>
        </p:nvSpPr>
        <p:spPr>
          <a:xfrm>
            <a:off x="8573293" y="2660568"/>
            <a:ext cx="503237" cy="21748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 smtClean="0">
                <a:solidFill>
                  <a:srgbClr val="000000"/>
                </a:solidFill>
              </a:rPr>
              <a:t>6,2</a:t>
            </a:r>
            <a:endParaRPr lang="it-IT" sz="1200" b="1" dirty="0">
              <a:solidFill>
                <a:srgbClr val="000000"/>
              </a:solidFill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0" cstate="print"/>
          <a:srcRect b="9380"/>
          <a:stretch>
            <a:fillRect/>
          </a:stretch>
        </p:blipFill>
        <p:spPr bwMode="auto">
          <a:xfrm>
            <a:off x="6646737" y="3037775"/>
            <a:ext cx="37090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ttangolo arrotondato 53"/>
          <p:cNvSpPr/>
          <p:nvPr/>
        </p:nvSpPr>
        <p:spPr>
          <a:xfrm>
            <a:off x="777080" y="2562143"/>
            <a:ext cx="8353425" cy="1008112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1192" y="2654788"/>
            <a:ext cx="48895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CasellaDiTesto 46"/>
          <p:cNvSpPr txBox="1">
            <a:spLocks noChangeArrowheads="1"/>
          </p:cNvSpPr>
          <p:nvPr/>
        </p:nvSpPr>
        <p:spPr bwMode="auto">
          <a:xfrm>
            <a:off x="775495" y="2747205"/>
            <a:ext cx="177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i="1" dirty="0" smtClean="0">
                <a:solidFill>
                  <a:srgbClr val="000000"/>
                </a:solidFill>
                <a:latin typeface="Calibri" pitchFamily="34" charset="0"/>
              </a:rPr>
              <a:t>IMPORTANZA MARCHIO</a:t>
            </a:r>
            <a:endParaRPr lang="it-IT" sz="16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CasellaDiTesto 48"/>
          <p:cNvSpPr txBox="1">
            <a:spLocks noChangeArrowheads="1"/>
          </p:cNvSpPr>
          <p:nvPr/>
        </p:nvSpPr>
        <p:spPr bwMode="auto">
          <a:xfrm>
            <a:off x="7009828" y="2699467"/>
            <a:ext cx="498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rgbClr val="000000"/>
                </a:solidFill>
                <a:latin typeface="Calibri" pitchFamily="34" charset="0"/>
              </a:rPr>
              <a:t>50%</a:t>
            </a:r>
            <a:endParaRPr lang="it-IT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CasellaDiTesto 49"/>
          <p:cNvSpPr txBox="1">
            <a:spLocks noChangeArrowheads="1"/>
          </p:cNvSpPr>
          <p:nvPr/>
        </p:nvSpPr>
        <p:spPr bwMode="auto">
          <a:xfrm>
            <a:off x="7027291" y="3099066"/>
            <a:ext cx="407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>
                <a:solidFill>
                  <a:srgbClr val="000000"/>
                </a:solidFill>
                <a:latin typeface="Calibri" pitchFamily="34" charset="0"/>
              </a:rPr>
              <a:t>2%</a:t>
            </a:r>
          </a:p>
        </p:txBody>
      </p:sp>
      <p:sp>
        <p:nvSpPr>
          <p:cNvPr id="59" name="Rettangolo 58"/>
          <p:cNvSpPr/>
          <p:nvPr/>
        </p:nvSpPr>
        <p:spPr>
          <a:xfrm rot="5400000">
            <a:off x="7948052" y="1933631"/>
            <a:ext cx="324000" cy="85166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srgbClr val="000000"/>
                </a:solidFill>
              </a:rPr>
              <a:t>VALORE MEDIO</a:t>
            </a:r>
          </a:p>
        </p:txBody>
      </p:sp>
      <p:sp>
        <p:nvSpPr>
          <p:cNvPr id="60" name="CasellaDiTesto 33"/>
          <p:cNvSpPr txBox="1"/>
          <p:nvPr/>
        </p:nvSpPr>
        <p:spPr>
          <a:xfrm>
            <a:off x="980406" y="2979742"/>
            <a:ext cx="809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	</a:t>
            </a:r>
          </a:p>
          <a:p>
            <a:r>
              <a:rPr lang="it-IT" sz="1600" dirty="0"/>
              <a:t>	</a:t>
            </a:r>
          </a:p>
          <a:p>
            <a:endParaRPr lang="it-IT" sz="1600" b="1" dirty="0"/>
          </a:p>
        </p:txBody>
      </p:sp>
      <p:sp>
        <p:nvSpPr>
          <p:cNvPr id="61" name="Rettangolo con angoli arrotondati 35"/>
          <p:cNvSpPr/>
          <p:nvPr/>
        </p:nvSpPr>
        <p:spPr>
          <a:xfrm>
            <a:off x="2000250" y="4292600"/>
            <a:ext cx="6984775" cy="1328023"/>
          </a:xfrm>
          <a:prstGeom prst="roundRect">
            <a:avLst/>
          </a:prstGeom>
          <a:solidFill>
            <a:srgbClr val="D2ECB6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/>
              <a:t>Per la metà degli intervistati risulta importante che il punto vendita di ottica esponga il marchio Centro Ottico Green Vision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79" name="Segnaposto piè di pagina 5"/>
          <p:cNvSpPr txBox="1">
            <a:spLocks/>
          </p:cNvSpPr>
          <p:nvPr/>
        </p:nvSpPr>
        <p:spPr>
          <a:xfrm>
            <a:off x="992188" y="548680"/>
            <a:ext cx="7417196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600" dirty="0" smtClean="0">
                <a:latin typeface="Museo Sans 300" pitchFamily="50" charset="0"/>
              </a:rPr>
              <a:t>Su una scala da 1 a 10, quanto è importante per lei che un negozio di ottica esponga il marchio Centro Ottico </a:t>
            </a:r>
            <a:r>
              <a:rPr lang="it-IT" sz="1600" dirty="0" err="1" smtClean="0">
                <a:latin typeface="Museo Sans 300" pitchFamily="50" charset="0"/>
              </a:rPr>
              <a:t>GreenVision</a:t>
            </a:r>
            <a:r>
              <a:rPr lang="it-IT" sz="1600" dirty="0" smtClean="0">
                <a:latin typeface="Museo Sans 300" pitchFamily="50" charset="0"/>
              </a:rPr>
              <a:t>? </a:t>
            </a:r>
            <a:endParaRPr lang="it-IT" sz="1400" dirty="0">
              <a:latin typeface="Museo Sans 300" pitchFamily="50" charset="0"/>
            </a:endParaRPr>
          </a:p>
        </p:txBody>
      </p:sp>
      <p:graphicFrame>
        <p:nvGraphicFramePr>
          <p:cNvPr id="81" name="Tabella 80"/>
          <p:cNvGraphicFramePr>
            <a:graphicFrameLocks noGrp="1"/>
          </p:cNvGraphicFramePr>
          <p:nvPr/>
        </p:nvGraphicFramePr>
        <p:xfrm>
          <a:off x="2469230" y="2708920"/>
          <a:ext cx="421196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6"/>
                <a:gridCol w="864096"/>
                <a:gridCol w="936104"/>
                <a:gridCol w="792088"/>
                <a:gridCol w="792088"/>
              </a:tblGrid>
              <a:tr h="7200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42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2" name="Picture 2" descr="Risultati immagini per GREEN VISI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8544" y="2060848"/>
            <a:ext cx="1451646" cy="48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Risultati immagini per Philosophey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034" y="3281411"/>
            <a:ext cx="1514822" cy="1011685"/>
          </a:xfrm>
          <a:prstGeom prst="rect">
            <a:avLst/>
          </a:prstGeom>
          <a:noFill/>
        </p:spPr>
      </p:pic>
      <p:pic>
        <p:nvPicPr>
          <p:cNvPr id="60418" name="Picture 2" descr="Risultati immagini per I GRE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068" y="3356992"/>
            <a:ext cx="1671514" cy="1116333"/>
          </a:xfrm>
          <a:prstGeom prst="rect">
            <a:avLst/>
          </a:prstGeom>
          <a:noFill/>
        </p:spPr>
      </p:pic>
      <p:graphicFrame>
        <p:nvGraphicFramePr>
          <p:cNvPr id="25" name="Grafico 24"/>
          <p:cNvGraphicFramePr/>
          <p:nvPr>
            <p:extLst>
              <p:ext uri="{D42A27DB-BD31-4B8C-83A1-F6EECF244321}">
                <p14:modId xmlns="" xmlns:p14="http://schemas.microsoft.com/office/powerpoint/2010/main" val="840035810"/>
              </p:ext>
            </p:extLst>
          </p:nvPr>
        </p:nvGraphicFramePr>
        <p:xfrm>
          <a:off x="-519608" y="1844824"/>
          <a:ext cx="690711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28" name="Titolo 2"/>
          <p:cNvSpPr>
            <a:spLocks noGrp="1"/>
          </p:cNvSpPr>
          <p:nvPr>
            <p:ph type="title"/>
          </p:nvPr>
        </p:nvSpPr>
        <p:spPr>
          <a:xfrm>
            <a:off x="798513" y="299145"/>
            <a:ext cx="7394847" cy="66357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b="0" dirty="0" smtClean="0">
                <a:latin typeface="Museo Sans 900" pitchFamily="50" charset="0"/>
              </a:rPr>
              <a:t>LA CONOSCENZA </a:t>
            </a:r>
            <a:r>
              <a:rPr lang="it-IT" sz="2800" b="0" dirty="0" err="1" smtClean="0">
                <a:latin typeface="Museo Sans 900" pitchFamily="50" charset="0"/>
              </a:rPr>
              <a:t>DI</a:t>
            </a:r>
            <a:r>
              <a:rPr lang="it-IT" sz="2800" b="0" dirty="0" smtClean="0">
                <a:latin typeface="Museo Sans 900" pitchFamily="50" charset="0"/>
              </a:rPr>
              <a:t> ALCUNI MODELLI</a:t>
            </a:r>
          </a:p>
        </p:txBody>
      </p:sp>
      <p:sp>
        <p:nvSpPr>
          <p:cNvPr id="80" name="Segnaposto piè di pagina 5"/>
          <p:cNvSpPr txBox="1">
            <a:spLocks/>
          </p:cNvSpPr>
          <p:nvPr/>
        </p:nvSpPr>
        <p:spPr>
          <a:xfrm>
            <a:off x="848544" y="1191667"/>
            <a:ext cx="3888432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 algn="just">
              <a:defRPr/>
            </a:pPr>
            <a:r>
              <a:rPr lang="it-IT" sz="1600" dirty="0" smtClean="0">
                <a:latin typeface="Museo Sans 300" pitchFamily="50" charset="0"/>
              </a:rPr>
              <a:t>Lei conosce anche solo per sentito nominare le montature per occhiali da vista </a:t>
            </a:r>
            <a:r>
              <a:rPr lang="it-IT" sz="1600" dirty="0" err="1" smtClean="0">
                <a:latin typeface="Museo Sans 300" pitchFamily="50" charset="0"/>
              </a:rPr>
              <a:t>Philosopheyes</a:t>
            </a:r>
            <a:r>
              <a:rPr lang="it-IT" sz="1600" dirty="0" smtClean="0">
                <a:latin typeface="Museo Sans 300" pitchFamily="50" charset="0"/>
              </a:rPr>
              <a:t>? </a:t>
            </a:r>
            <a:endParaRPr lang="it-IT" sz="1400" dirty="0">
              <a:latin typeface="Museo Sans 300" pitchFamily="50" charset="0"/>
            </a:endParaRPr>
          </a:p>
        </p:txBody>
      </p:sp>
      <p:sp>
        <p:nvSpPr>
          <p:cNvPr id="3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76536" y="6435565"/>
            <a:ext cx="3960440" cy="365125"/>
          </a:xfrm>
        </p:spPr>
        <p:txBody>
          <a:bodyPr/>
          <a:lstStyle/>
          <a:p>
            <a:pPr algn="l">
              <a:defRPr/>
            </a:pPr>
            <a:r>
              <a:rPr lang="it-IT" sz="1000" dirty="0" smtClean="0">
                <a:solidFill>
                  <a:schemeClr val="tx1"/>
                </a:solidFill>
                <a:latin typeface="Museo Sans 500" pitchFamily="50" charset="0"/>
              </a:rPr>
              <a:t>Base dati: CONOSCONO GREEN VISION</a:t>
            </a:r>
            <a:endParaRPr lang="it-IT" sz="1000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4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166564" y="6376988"/>
            <a:ext cx="468313" cy="32543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fld id="{937E1025-81AA-4A27-9668-A9ECB1E9EB0D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027" name="Rectangle 3">
            <a:hlinkClick r:id="rId8" tooltip="Lanieri"/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egnaposto piè di pagina 5"/>
          <p:cNvSpPr txBox="1">
            <a:spLocks/>
          </p:cNvSpPr>
          <p:nvPr/>
        </p:nvSpPr>
        <p:spPr>
          <a:xfrm>
            <a:off x="5745088" y="1191667"/>
            <a:ext cx="3672408" cy="1013197"/>
          </a:xfrm>
          <a:prstGeom prst="rect">
            <a:avLst/>
          </a:prstGeom>
        </p:spPr>
        <p:txBody>
          <a:bodyPr lIns="91418" tIns="45708" rIns="91418" bIns="45708" anchor="ctr"/>
          <a:lstStyle/>
          <a:p>
            <a:pPr>
              <a:defRPr/>
            </a:pPr>
            <a:r>
              <a:rPr lang="it-IT" sz="1600" dirty="0" smtClean="0">
                <a:latin typeface="Museo Sans 300" pitchFamily="50" charset="0"/>
              </a:rPr>
              <a:t>Lei conosce anche solo per sentito nominare le montature per occhiali da vista </a:t>
            </a:r>
            <a:r>
              <a:rPr lang="it-IT" sz="1600" dirty="0" err="1" smtClean="0">
                <a:latin typeface="Museo Sans 300" pitchFamily="50" charset="0"/>
              </a:rPr>
              <a:t>IGreen</a:t>
            </a:r>
            <a:r>
              <a:rPr lang="it-IT" sz="1600" dirty="0" smtClean="0">
                <a:latin typeface="Museo Sans 300" pitchFamily="50" charset="0"/>
              </a:rPr>
              <a:t>? </a:t>
            </a:r>
            <a:endParaRPr lang="it-IT" sz="1400" dirty="0">
              <a:latin typeface="Museo Sans 300" pitchFamily="50" charset="0"/>
            </a:endParaRPr>
          </a:p>
        </p:txBody>
      </p:sp>
      <p:graphicFrame>
        <p:nvGraphicFramePr>
          <p:cNvPr id="27" name="Grafico 26"/>
          <p:cNvGraphicFramePr/>
          <p:nvPr>
            <p:extLst>
              <p:ext uri="{D42A27DB-BD31-4B8C-83A1-F6EECF244321}">
                <p14:modId xmlns="" xmlns:p14="http://schemas.microsoft.com/office/powerpoint/2010/main" val="840035810"/>
              </p:ext>
            </p:extLst>
          </p:nvPr>
        </p:nvGraphicFramePr>
        <p:xfrm>
          <a:off x="4163266" y="1916832"/>
          <a:ext cx="690711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656856" y="3419475"/>
            <a:ext cx="6109444" cy="1304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r">
              <a:defRPr/>
            </a:pPr>
            <a:r>
              <a:rPr lang="it-IT" sz="4000" b="1" dirty="0" smtClean="0">
                <a:solidFill>
                  <a:srgbClr val="4F80BC"/>
                </a:solidFill>
              </a:rPr>
              <a:t>PROFILO </a:t>
            </a:r>
            <a:r>
              <a:rPr lang="it-IT" sz="4000" b="1" dirty="0" err="1" smtClean="0">
                <a:solidFill>
                  <a:srgbClr val="4F80BC"/>
                </a:solidFill>
              </a:rPr>
              <a:t>DI</a:t>
            </a:r>
            <a:r>
              <a:rPr lang="it-IT" sz="4000" b="1" dirty="0" smtClean="0">
                <a:solidFill>
                  <a:srgbClr val="4F80BC"/>
                </a:solidFill>
              </a:rPr>
              <a:t> IMMAGINE </a:t>
            </a:r>
            <a:r>
              <a:rPr lang="it-IT" sz="4000" b="1" dirty="0" err="1" smtClean="0">
                <a:solidFill>
                  <a:srgbClr val="4F80BC"/>
                </a:solidFill>
              </a:rPr>
              <a:t>DI</a:t>
            </a:r>
            <a:r>
              <a:rPr lang="it-IT" sz="4000" b="1" dirty="0" smtClean="0">
                <a:solidFill>
                  <a:srgbClr val="4F80BC"/>
                </a:solidFill>
              </a:rPr>
              <a:t> GREENVISION</a:t>
            </a:r>
            <a:endParaRPr lang="it-IT" sz="2200" b="1" dirty="0">
              <a:solidFill>
                <a:srgbClr val="4F80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Modello Powerpoint progetti</Template>
  <TotalTime>28370</TotalTime>
  <Words>794</Words>
  <Application>Microsoft Office PowerPoint</Application>
  <PresentationFormat>A4 (21x29,7 cm)</PresentationFormat>
  <Paragraphs>191</Paragraphs>
  <Slides>19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Personalizza struttura</vt:lpstr>
      <vt:lpstr>1_Personalizza struttura</vt:lpstr>
      <vt:lpstr>NOTORIETA’ DEL BRAND</vt:lpstr>
      <vt:lpstr>PREMESSA E METODOLOGIA</vt:lpstr>
      <vt:lpstr>Diapositiva 3</vt:lpstr>
      <vt:lpstr>TOP OF MIND: conoscenza spontanea</vt:lpstr>
      <vt:lpstr>CONOSCENZA GLOBALE: spontanea e sollecitata</vt:lpstr>
      <vt:lpstr>IL CENTRO OTTICO</vt:lpstr>
      <vt:lpstr>IL MARCHIO GREENVISION</vt:lpstr>
      <vt:lpstr>LA CONOSCENZA DI ALCUNI MODELLI</vt:lpstr>
      <vt:lpstr>Diapositiva 9</vt:lpstr>
      <vt:lpstr>LE CARATTERISTICHE DEI CENTRI OTTICI GREEN VISION</vt:lpstr>
      <vt:lpstr>LE CARATTERISTICHE DEI CENTRI OTTICI GREEN VISION</vt:lpstr>
      <vt:lpstr>L’IMMAGINE DEL MARCHIO</vt:lpstr>
      <vt:lpstr>Diapositiva 13</vt:lpstr>
      <vt:lpstr>LA PUBBLICITA’</vt:lpstr>
      <vt:lpstr>IL GRADIMENTO DELLA PUBBLICITA’</vt:lpstr>
      <vt:lpstr>Diapositiva 16</vt:lpstr>
      <vt:lpstr>IL SITO E-COMMERCE</vt:lpstr>
      <vt:lpstr>LA PROPENSIONE AD ACQUISTARE GLI OCCHIALI DA VISTA ON LINE</vt:lpstr>
      <vt:lpstr>Diapositiva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moltiplicatore di ricchezza</dc:title>
  <dc:creator>alessandro.s</dc:creator>
  <cp:lastModifiedBy>Monia.A</cp:lastModifiedBy>
  <cp:revision>1429</cp:revision>
  <cp:lastPrinted>2015-01-23T11:14:54Z</cp:lastPrinted>
  <dcterms:created xsi:type="dcterms:W3CDTF">2011-09-10T10:35:47Z</dcterms:created>
  <dcterms:modified xsi:type="dcterms:W3CDTF">2017-06-03T13:27:07Z</dcterms:modified>
</cp:coreProperties>
</file>