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xlsm" ContentType="application/vnd.ms-excel.sheet.macroEnabled.12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8" r:id="rId2"/>
    <p:sldId id="1560" r:id="rId3"/>
    <p:sldId id="1895" r:id="rId4"/>
    <p:sldId id="1694" r:id="rId5"/>
    <p:sldId id="1916" r:id="rId6"/>
    <p:sldId id="1915" r:id="rId7"/>
    <p:sldId id="1917" r:id="rId8"/>
    <p:sldId id="1699" r:id="rId9"/>
    <p:sldId id="1705" r:id="rId10"/>
    <p:sldId id="1922" r:id="rId11"/>
    <p:sldId id="1923" r:id="rId12"/>
    <p:sldId id="1929" r:id="rId13"/>
    <p:sldId id="1926" r:id="rId14"/>
    <p:sldId id="1924" r:id="rId15"/>
    <p:sldId id="1928" r:id="rId16"/>
    <p:sldId id="1927" r:id="rId17"/>
    <p:sldId id="1925" r:id="rId18"/>
  </p:sldIdLst>
  <p:sldSz cx="9144000" cy="6858000" type="screen4x3"/>
  <p:notesSz cx="6805613" cy="99393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BEE20"/>
    <a:srgbClr val="FFC000"/>
    <a:srgbClr val="CC66FF"/>
    <a:srgbClr val="33CC33"/>
    <a:srgbClr val="660033"/>
    <a:srgbClr val="FF9999"/>
    <a:srgbClr val="FF7C80"/>
    <a:srgbClr val="99CCFF"/>
    <a:srgbClr val="FFCC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73" autoAdjust="0"/>
    <p:restoredTop sz="86475" autoAdjust="0"/>
  </p:normalViewPr>
  <p:slideViewPr>
    <p:cSldViewPr>
      <p:cViewPr>
        <p:scale>
          <a:sx n="115" d="100"/>
          <a:sy n="115" d="100"/>
        </p:scale>
        <p:origin x="-116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1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3.xlsm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_con_supporto_delle_macro6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7.xlsx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Foglio_di_Microsoft_Excel8.xlsx"/><Relationship Id="rId3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6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600" b="0" dirty="0"/>
              <a:t>Sesso</a:t>
            </a:r>
          </a:p>
        </c:rich>
      </c:tx>
      <c:layout>
        <c:manualLayout>
          <c:xMode val="edge"/>
          <c:yMode val="edge"/>
          <c:x val="0.319444444444444"/>
          <c:y val="0.115384615384615"/>
        </c:manualLayout>
      </c:layout>
      <c:overlay val="0"/>
      <c:spPr>
        <a:noFill/>
        <a:ln w="13309">
          <a:noFill/>
        </a:ln>
      </c:spPr>
    </c:title>
    <c:autoTitleDeleted val="0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730158730159"/>
          <c:y val="0.35"/>
          <c:w val="0.503968253968254"/>
          <c:h val="0.38846153846153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pattFill prst="pct70">
              <a:fgClr>
                <a:srgbClr xmlns:mc="http://schemas.openxmlformats.org/markup-compatibility/2006" xmlns:a14="http://schemas.microsoft.com/office/drawing/2010/main" val="3366FF" mc:Ignorable="a14" a14:legacySpreadsheetColorIndex="48"/>
              </a:fgClr>
              <a:bgClr>
                <a:srgbClr xmlns:mc="http://schemas.openxmlformats.org/markup-compatibility/2006" xmlns:a14="http://schemas.microsoft.com/office/drawing/2010/main" val="CCFFFF" mc:Ignorable="a14" a14:legacySpreadsheetColorIndex="41"/>
              </a:bgClr>
            </a:pattFill>
            <a:ln w="6655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00FF" mc:Ignorable="a14" a14:legacySpreadsheetColorIndex="12"/>
                  </a:gs>
                  <a:gs pos="100000">
                    <a:srgbClr xmlns:mc="http://schemas.openxmlformats.org/markup-compatibility/2006" xmlns:a14="http://schemas.microsoft.com/office/drawing/2010/main" val="99CCFF" mc:Ignorable="a14" a14:legacySpreadsheetColorIndex="44"/>
                  </a:gs>
                </a:gsLst>
                <a:lin ang="2700000" scaled="1"/>
              </a:gradFill>
              <a:ln w="665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CC99" mc:Ignorable="a14" a14:legacySpreadsheetColorIndex="47"/>
                  </a:gs>
                  <a:gs pos="100000">
                    <a:srgbClr xmlns:mc="http://schemas.openxmlformats.org/markup-compatibility/2006" xmlns:a14="http://schemas.microsoft.com/office/drawing/2010/main" val="FF00FF" mc:Ignorable="a14" a14:legacySpreadsheetColorIndex="14"/>
                  </a:gs>
                </a:gsLst>
                <a:lin ang="18900000" scaled="1"/>
              </a:gradFill>
              <a:ln w="665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0489216082445652"/>
                  <c:y val="-0.09161015362590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012659848866039"/>
                  <c:y val="0.0871535967506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505952380952381"/>
                  <c:y val="0.16153846153846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220238095238095"/>
                  <c:y val="0.61923076923076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665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537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0.4839</c:v>
                </c:pt>
                <c:pt idx="1">
                  <c:v>0.5161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DD2D32"/>
            </a:solidFill>
            <a:ln w="6655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solidFill>
                <a:srgbClr val="63AAFE"/>
              </a:solidFill>
              <a:ln w="665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numFmt formatCode="0%" sourceLinked="0"/>
            <c:spPr>
              <a:noFill/>
              <a:ln w="13309">
                <a:noFill/>
              </a:ln>
            </c:spPr>
            <c:txPr>
              <a:bodyPr/>
              <a:lstStyle/>
              <a:p>
                <a:pPr>
                  <a:defRPr sz="341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Maschi</c:v>
                </c:pt>
                <c:pt idx="1">
                  <c:v>Femmine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1330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92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r>
              <a:rPr lang="it-IT" sz="2000" b="0" dirty="0">
                <a:latin typeface="Arial"/>
                <a:cs typeface="Arial"/>
              </a:rPr>
              <a:t>Età</a:t>
            </a:r>
          </a:p>
        </c:rich>
      </c:tx>
      <c:layout>
        <c:manualLayout>
          <c:xMode val="edge"/>
          <c:yMode val="edge"/>
          <c:x val="0.438799076212471"/>
          <c:y val="0.0"/>
        </c:manualLayout>
      </c:layout>
      <c:overlay val="0"/>
      <c:spPr>
        <a:noFill/>
        <a:ln w="269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39491916859122"/>
          <c:y val="0.109859154929577"/>
          <c:w val="0.418013856812933"/>
          <c:h val="0.833802816901408"/>
        </c:manualLayout>
      </c:layout>
      <c:barChart>
        <c:barDir val="col"/>
        <c:grouping val="percentStacked"/>
        <c:varyColors val="0"/>
        <c:ser>
          <c:idx val="4"/>
          <c:order val="0"/>
          <c:tx>
            <c:strRef>
              <c:f>Sheet1!$A$2</c:f>
              <c:strCache>
                <c:ptCount val="1"/>
                <c:pt idx="0">
                  <c:v>18-24 anni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00" mc:Ignorable="a14" a14:legacySpreadsheetColorIndex="13"/>
                </a:gs>
                <a:gs pos="50000">
                  <a:srgbClr xmlns:mc="http://schemas.openxmlformats.org/markup-compatibility/2006" xmlns:a14="http://schemas.microsoft.com/office/drawing/2010/main" val="FFFF99" mc:Ignorable="a14" a14:legacySpreadsheetColorIndex="43"/>
                </a:gs>
                <a:gs pos="100000">
                  <a:srgbClr xmlns:mc="http://schemas.openxmlformats.org/markup-compatibility/2006" xmlns:a14="http://schemas.microsoft.com/office/drawing/2010/main" val="FFFF00" mc:Ignorable="a14" a14:legacySpreadsheetColorIndex="13"/>
                </a:gs>
              </a:gsLst>
              <a:lin ang="5400000" scaled="1"/>
            </a:gradFill>
            <a:ln w="13496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noFill/>
              <a:ln w="26992">
                <a:noFill/>
              </a:ln>
            </c:spPr>
            <c:txPr>
              <a:bodyPr/>
              <a:lstStyle/>
              <a:p>
                <a:pPr>
                  <a:defRPr sz="12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0.00%</c:formatCode>
                <c:ptCount val="1"/>
                <c:pt idx="0">
                  <c:v>0.086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25-34 anni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FF00" mc:Ignorable="a14" a14:legacySpreadsheetColorIndex="11"/>
                </a:gs>
                <a:gs pos="50000">
                  <a:srgbClr xmlns:mc="http://schemas.openxmlformats.org/markup-compatibility/2006" xmlns:a14="http://schemas.microsoft.com/office/drawing/2010/main" val="CCFFCC" mc:Ignorable="a14" a14:legacySpreadsheetColorIndex="42"/>
                </a:gs>
                <a:gs pos="100000">
                  <a:srgbClr xmlns:mc="http://schemas.openxmlformats.org/markup-compatibility/2006" xmlns:a14="http://schemas.microsoft.com/office/drawing/2010/main" val="00FF00" mc:Ignorable="a14" a14:legacySpreadsheetColorIndex="11"/>
                </a:gs>
              </a:gsLst>
              <a:lin ang="5400000" scaled="1"/>
            </a:gradFill>
            <a:ln w="13496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noFill/>
              <a:ln w="26992">
                <a:noFill/>
              </a:ln>
            </c:spPr>
            <c:txPr>
              <a:bodyPr/>
              <a:lstStyle/>
              <a:p>
                <a:pPr>
                  <a:defRPr sz="12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0.00%</c:formatCode>
                <c:ptCount val="1"/>
                <c:pt idx="0">
                  <c:v>0.166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35-44 anni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0000" mc:Ignorable="a14" a14:legacySpreadsheetColorIndex="10"/>
                </a:gs>
                <a:gs pos="50000">
                  <a:srgbClr xmlns:mc="http://schemas.openxmlformats.org/markup-compatibility/2006" xmlns:a14="http://schemas.microsoft.com/office/drawing/2010/main" val="FFCC99" mc:Ignorable="a14" a14:legacySpreadsheetColorIndex="47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lin ang="5400000" scaled="1"/>
            </a:gradFill>
            <a:ln w="13496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noFill/>
              <a:ln w="26992">
                <a:noFill/>
              </a:ln>
            </c:spPr>
            <c:txPr>
              <a:bodyPr/>
              <a:lstStyle/>
              <a:p>
                <a:pPr>
                  <a:defRPr sz="12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0.00%</c:formatCode>
                <c:ptCount val="1"/>
                <c:pt idx="0">
                  <c:v>0.196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45-54 anni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808080" mc:Ignorable="a14" a14:legacySpreadsheetColorIndex="23"/>
                </a:gs>
                <a:gs pos="50000">
                  <a:srgbClr xmlns:mc="http://schemas.openxmlformats.org/markup-compatibility/2006" xmlns:a14="http://schemas.microsoft.com/office/drawing/2010/main" val="C0C0C0" mc:Ignorable="a14" a14:legacySpreadsheetColorIndex="22"/>
                </a:gs>
                <a:gs pos="100000">
                  <a:srgbClr xmlns:mc="http://schemas.openxmlformats.org/markup-compatibility/2006" xmlns:a14="http://schemas.microsoft.com/office/drawing/2010/main" val="808080" mc:Ignorable="a14" a14:legacySpreadsheetColorIndex="23"/>
                </a:gs>
              </a:gsLst>
              <a:lin ang="5400000" scaled="1"/>
            </a:gradFill>
            <a:ln w="13496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noFill/>
              <a:ln w="26992">
                <a:noFill/>
              </a:ln>
            </c:spPr>
            <c:txPr>
              <a:bodyPr/>
              <a:lstStyle/>
              <a:p>
                <a:pPr>
                  <a:defRPr sz="12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0.00%</c:formatCode>
                <c:ptCount val="1"/>
                <c:pt idx="0">
                  <c:v>0.164</c:v>
                </c:pt>
              </c:numCache>
            </c:numRef>
          </c:val>
        </c:ser>
        <c:ser>
          <c:idx val="5"/>
          <c:order val="4"/>
          <c:tx>
            <c:strRef>
              <c:f>Sheet1!$A$6</c:f>
              <c:strCache>
                <c:ptCount val="1"/>
                <c:pt idx="0">
                  <c:v>55-64 anni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000FF" mc:Ignorable="a14" a14:legacySpreadsheetColorIndex="12"/>
                </a:gs>
              </a:gsLst>
              <a:lin ang="5400000" scaled="1"/>
            </a:gradFill>
            <a:ln w="13496">
              <a:solidFill>
                <a:srgbClr val="000000"/>
              </a:solidFill>
              <a:prstDash val="solid"/>
            </a:ln>
          </c:spPr>
          <c:invertIfNegative val="0"/>
          <c:dLbls>
            <c:numFmt formatCode="0%" sourceLinked="0"/>
            <c:spPr>
              <a:noFill/>
              <a:ln w="26992">
                <a:noFill/>
              </a:ln>
            </c:spPr>
            <c:txPr>
              <a:bodyPr/>
              <a:lstStyle/>
              <a:p>
                <a:pPr>
                  <a:defRPr sz="12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Sheet1!$B$6:$B$6</c:f>
              <c:numCache>
                <c:formatCode>0.00%</c:formatCode>
                <c:ptCount val="1"/>
                <c:pt idx="0">
                  <c:v>0.14</c:v>
                </c:pt>
              </c:numCache>
            </c:numRef>
          </c:val>
        </c:ser>
        <c:ser>
          <c:idx val="0"/>
          <c:order val="5"/>
          <c:tx>
            <c:strRef>
              <c:f>Sheet1!$A$7</c:f>
              <c:strCache>
                <c:ptCount val="1"/>
                <c:pt idx="0">
                  <c:v>65 anni e oltre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CCFF" mc:Ignorable="a14" a14:legacySpreadsheetColorIndex="40"/>
                </a:gs>
                <a:gs pos="50000">
                  <a:srgbClr xmlns:mc="http://schemas.openxmlformats.org/markup-compatibility/2006" xmlns:a14="http://schemas.microsoft.com/office/drawing/2010/main" val="CCFFFF" mc:Ignorable="a14" a14:legacySpreadsheetColorIndex="41"/>
                </a:gs>
                <a:gs pos="100000">
                  <a:srgbClr xmlns:mc="http://schemas.openxmlformats.org/markup-compatibility/2006" xmlns:a14="http://schemas.microsoft.com/office/drawing/2010/main" val="00CCFF" mc:Ignorable="a14" a14:legacySpreadsheetColorIndex="40"/>
                </a:gs>
              </a:gsLst>
              <a:lin ang="5400000" scaled="1"/>
            </a:gradFill>
            <a:ln w="1349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numFmt formatCode="0%" sourceLinked="0"/>
              <c:spPr>
                <a:noFill/>
                <a:ln w="26992">
                  <a:noFill/>
                </a:ln>
              </c:spPr>
              <c:txPr>
                <a:bodyPr/>
                <a:lstStyle/>
                <a:p>
                  <a:pPr>
                    <a:defRPr sz="1275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Sheet1!$B$7:$B$7</c:f>
              <c:numCache>
                <c:formatCode>0.00%</c:formatCode>
                <c:ptCount val="1"/>
                <c:pt idx="0">
                  <c:v>0.2422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2089581592"/>
        <c:axId val="-2104413112"/>
      </c:barChart>
      <c:catAx>
        <c:axId val="2089581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-21044131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04413112"/>
        <c:scaling>
          <c:orientation val="minMax"/>
          <c:max val="1.0"/>
          <c:min val="0.0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37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2089581592"/>
        <c:crosses val="autoZero"/>
        <c:crossBetween val="between"/>
        <c:majorUnit val="0.1"/>
        <c:minorUnit val="0.1"/>
      </c:valAx>
      <c:spPr>
        <a:noFill/>
        <a:ln w="26992">
          <a:noFill/>
        </a:ln>
      </c:spPr>
    </c:plotArea>
    <c:legend>
      <c:legendPos val="r"/>
      <c:layout>
        <c:manualLayout>
          <c:xMode val="edge"/>
          <c:yMode val="edge"/>
          <c:x val="0.762124711316397"/>
          <c:y val="0.309859154929577"/>
          <c:w val="0.235565819861432"/>
          <c:h val="0.343661971830986"/>
        </c:manualLayout>
      </c:layout>
      <c:overlay val="0"/>
      <c:spPr>
        <a:solidFill>
          <a:srgbClr val="FFFFFF"/>
        </a:solidFill>
        <a:ln w="3374">
          <a:solidFill>
            <a:srgbClr val="000000"/>
          </a:solidFill>
          <a:prstDash val="solid"/>
        </a:ln>
      </c:spPr>
      <c:txPr>
        <a:bodyPr/>
        <a:lstStyle/>
        <a:p>
          <a:pPr>
            <a:defRPr sz="877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16" b="1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67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600" b="0" dirty="0"/>
              <a:t>Titolo di studio</a:t>
            </a:r>
          </a:p>
        </c:rich>
      </c:tx>
      <c:layout>
        <c:manualLayout>
          <c:xMode val="edge"/>
          <c:yMode val="edge"/>
          <c:x val="0.202380952380952"/>
          <c:y val="0.115384615384615"/>
        </c:manualLayout>
      </c:layout>
      <c:overlay val="0"/>
      <c:spPr>
        <a:noFill/>
        <a:ln w="13309">
          <a:noFill/>
        </a:ln>
      </c:spPr>
    </c:title>
    <c:autoTitleDeleted val="0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68253968254"/>
          <c:y val="0.35"/>
          <c:w val="0.496031746031746"/>
          <c:h val="0.38461538461538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pattFill prst="pct70">
              <a:fgClr>
                <a:srgbClr xmlns:mc="http://schemas.openxmlformats.org/markup-compatibility/2006" xmlns:a14="http://schemas.microsoft.com/office/drawing/2010/main" val="3366FF" mc:Ignorable="a14" a14:legacySpreadsheetColorIndex="48"/>
              </a:fgClr>
              <a:bgClr>
                <a:srgbClr xmlns:mc="http://schemas.openxmlformats.org/markup-compatibility/2006" xmlns:a14="http://schemas.microsoft.com/office/drawing/2010/main" val="CCFFFF" mc:Ignorable="a14" a14:legacySpreadsheetColorIndex="41"/>
              </a:bgClr>
            </a:pattFill>
            <a:ln w="6655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9900" mc:Ignorable="a14" a14:legacySpreadsheetColorIndex="52"/>
                  </a:gs>
                  <a:gs pos="10000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</a:gsLst>
                <a:path path="rect">
                  <a:fillToRect l="50000" t="50000" r="50000" b="50000"/>
                </a:path>
              </a:gradFill>
              <a:ln w="6655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CCFFCC" mc:Ignorable="a14" a14:legacySpreadsheetColorIndex="42"/>
                  </a:gs>
                  <a:gs pos="10000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</a:gsLst>
                <a:path path="rect">
                  <a:fillToRect l="50000" t="50000" r="50000" b="50000"/>
                </a:path>
              </a:gradFill>
              <a:ln w="6655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  <a:gs pos="100000">
                    <a:srgbClr xmlns:mc="http://schemas.openxmlformats.org/markup-compatibility/2006" xmlns:a14="http://schemas.microsoft.com/office/drawing/2010/main" val="FFFF00" mc:Ignorable="a14" a14:legacySpreadsheetColorIndex="33"/>
                  </a:gs>
                </a:gsLst>
                <a:lin ang="5400000" scaled="1"/>
              </a:gradFill>
              <a:ln w="6655">
                <a:solidFill>
                  <a:srgbClr val="000000"/>
                </a:solidFill>
                <a:prstDash val="solid"/>
              </a:ln>
            </c:spPr>
          </c:dPt>
          <c:dPt>
            <c:idx val="3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3366FF" mc:Ignorable="a14" a14:legacySpreadsheetColorIndex="48"/>
                  </a:gs>
                  <a:gs pos="50000">
                    <a:srgbClr xmlns:mc="http://schemas.openxmlformats.org/markup-compatibility/2006" xmlns:a14="http://schemas.microsoft.com/office/drawing/2010/main" val="CCFFFF" mc:Ignorable="a14" a14:legacySpreadsheetColorIndex="41"/>
                  </a:gs>
                  <a:gs pos="100000">
                    <a:srgbClr xmlns:mc="http://schemas.openxmlformats.org/markup-compatibility/2006" xmlns:a14="http://schemas.microsoft.com/office/drawing/2010/main" val="3366FF" mc:Ignorable="a14" a14:legacySpreadsheetColorIndex="48"/>
                  </a:gs>
                </a:gsLst>
                <a:lin ang="2700000" scaled="1"/>
              </a:gradFill>
              <a:ln w="665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0.00582440795936778"/>
                  <c:y val="0.098422514956095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0210397923057543"/>
                  <c:y val="-0.1815923326326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0238076749473673"/>
                  <c:y val="-0.2126327651042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0317520122160894"/>
                  <c:y val="0.071793863385341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6655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537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Sheet1!$B$1:$E$1</c:f>
              <c:strCache>
                <c:ptCount val="4"/>
                <c:pt idx="0">
                  <c:v>Nessuno/ Elementari</c:v>
                </c:pt>
                <c:pt idx="1">
                  <c:v>Scuola media inferiore</c:v>
                </c:pt>
                <c:pt idx="2">
                  <c:v>Scuola media superiore</c:v>
                </c:pt>
                <c:pt idx="3">
                  <c:v>Università/Laurea</c:v>
                </c:pt>
              </c:strCache>
            </c:strRef>
          </c:cat>
          <c:val>
            <c:numRef>
              <c:f>Sheet1!$B$2:$E$2</c:f>
              <c:numCache>
                <c:formatCode>0.00%</c:formatCode>
                <c:ptCount val="4"/>
                <c:pt idx="0">
                  <c:v>0.1215</c:v>
                </c:pt>
                <c:pt idx="1">
                  <c:v>0.2274</c:v>
                </c:pt>
                <c:pt idx="2">
                  <c:v>0.5203</c:v>
                </c:pt>
                <c:pt idx="3">
                  <c:v>0.1308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13309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99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2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700" b="0" dirty="0"/>
              <a:t>Condizione lavorativa</a:t>
            </a:r>
          </a:p>
        </c:rich>
      </c:tx>
      <c:layout>
        <c:manualLayout>
          <c:xMode val="edge"/>
          <c:yMode val="edge"/>
          <c:x val="0.0319956592255061"/>
          <c:y val="0.0659722679359614"/>
        </c:manualLayout>
      </c:layout>
      <c:overlay val="0"/>
      <c:spPr>
        <a:noFill/>
        <a:ln w="14698">
          <a:noFill/>
        </a:ln>
      </c:spPr>
    </c:title>
    <c:autoTitleDeleted val="0"/>
    <c:view3D>
      <c:rotX val="15"/>
      <c:rotY val="1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92656587473"/>
          <c:y val="0.298611111111111"/>
          <c:w val="0.583153347732181"/>
          <c:h val="0.3715277777777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pattFill prst="pct70">
              <a:fgClr>
                <a:srgbClr xmlns:mc="http://schemas.openxmlformats.org/markup-compatibility/2006" xmlns:a14="http://schemas.microsoft.com/office/drawing/2010/main" val="3366FF" mc:Ignorable="a14" a14:legacySpreadsheetColorIndex="48"/>
              </a:fgClr>
              <a:bgClr>
                <a:srgbClr xmlns:mc="http://schemas.openxmlformats.org/markup-compatibility/2006" xmlns:a14="http://schemas.microsoft.com/office/drawing/2010/main" val="CCFFFF" mc:Ignorable="a14" a14:legacySpreadsheetColorIndex="41"/>
              </a:bgClr>
            </a:pattFill>
            <a:ln w="7349">
              <a:solidFill>
                <a:srgbClr val="000000"/>
              </a:solidFill>
              <a:prstDash val="solid"/>
            </a:ln>
          </c:spPr>
          <c:explosion val="15"/>
          <c:dPt>
            <c:idx val="0"/>
            <c:bubble3D val="0"/>
            <c:explosion val="2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10">
                      <a:gamma/>
                      <a:tint val="33725"/>
                      <a:invGamma/>
                    </a:srgbClr>
                  </a:gs>
                </a:gsLst>
                <a:lin ang="2700000" scaled="1"/>
              </a:gradFill>
              <a:ln w="7349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11">
                      <a:gamma/>
                      <a:tint val="23922"/>
                      <a:invGamma/>
                    </a:srgbClr>
                  </a:gs>
                </a:gsLst>
                <a:lin ang="2700000" scaled="1"/>
              </a:gradFill>
              <a:ln w="7349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0949544946545154"/>
                  <c:y val="0.03903681503236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312268756410089"/>
                  <c:y val="-0.2048700499053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Mode val="edge"/>
                  <c:yMode val="edge"/>
                  <c:x val="0.291576673866091"/>
                  <c:y val="0.0798611111111111"/>
                </c:manualLayout>
              </c:layout>
              <c:numFmt formatCode="0%" sourceLinked="0"/>
              <c:spPr>
                <a:noFill/>
                <a:ln w="1837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926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302375809935205"/>
                  <c:y val="0.0729166666666667"/>
                </c:manualLayout>
              </c:layout>
              <c:numFmt formatCode="0%" sourceLinked="0"/>
              <c:spPr>
                <a:noFill/>
                <a:ln w="1837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68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334773218142549"/>
                  <c:y val="0.163194444444444"/>
                </c:manualLayout>
              </c:layout>
              <c:numFmt formatCode="0%" sourceLinked="0"/>
              <c:spPr>
                <a:noFill/>
                <a:ln w="1837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68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161987041036717"/>
                  <c:y val="0.0763888888888889"/>
                </c:manualLayout>
              </c:layout>
              <c:numFmt formatCode="0%" sourceLinked="0"/>
              <c:spPr>
                <a:noFill/>
                <a:ln w="1837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203" b="0" i="0" u="none" strike="noStrike" baseline="0">
                      <a:solidFill>
                        <a:srgbClr val="865357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Mode val="edge"/>
                  <c:yMode val="edge"/>
                  <c:x val="0.174946004319654"/>
                  <c:y val="0.194444444444444"/>
                </c:manualLayout>
              </c:layout>
              <c:numFmt formatCode="0%" sourceLinked="0"/>
              <c:spPr>
                <a:noFill/>
                <a:ln w="1837">
                  <a:solidFill>
                    <a:srgbClr val="000000"/>
                  </a:solidFill>
                  <a:prstDash val="solid"/>
                </a:ln>
              </c:spPr>
              <c:txPr>
                <a:bodyPr/>
                <a:lstStyle/>
                <a:p>
                  <a:pPr>
                    <a:defRPr sz="203" b="0" i="0" u="none" strike="noStrike" baseline="0">
                      <a:solidFill>
                        <a:srgbClr val="865357"/>
                      </a:solidFill>
                      <a:latin typeface="Comic Sans MS"/>
                      <a:ea typeface="Comic Sans MS"/>
                      <a:cs typeface="Comic Sans M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1837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1042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Occupati</c:v>
                </c:pt>
                <c:pt idx="1">
                  <c:v>Non occupati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385.0</c:v>
                </c:pt>
                <c:pt idx="1">
                  <c:v>565.0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DD2D32"/>
            </a:solidFill>
            <a:ln w="7349">
              <a:solidFill>
                <a:srgbClr val="000000"/>
              </a:solidFill>
              <a:prstDash val="solid"/>
            </a:ln>
          </c:spPr>
          <c:explosion val="15"/>
          <c:dPt>
            <c:idx val="0"/>
            <c:bubble3D val="0"/>
            <c:spPr>
              <a:solidFill>
                <a:srgbClr val="63AAFE"/>
              </a:solidFill>
              <a:ln w="7349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Lbls>
            <c:numFmt formatCode="0%" sourceLinked="0"/>
            <c:spPr>
              <a:noFill/>
              <a:ln w="14698">
                <a:noFill/>
              </a:ln>
            </c:spPr>
            <c:txPr>
              <a:bodyPr/>
              <a:lstStyle/>
              <a:p>
                <a:pPr>
                  <a:defRPr sz="76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Occupati</c:v>
                </c:pt>
                <c:pt idx="1">
                  <c:v>Non occupati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58C"/>
            </a:solidFill>
            <a:ln w="7349">
              <a:solidFill>
                <a:srgbClr val="000000"/>
              </a:solidFill>
              <a:prstDash val="solid"/>
            </a:ln>
          </c:spPr>
          <c:explosion val="15"/>
          <c:dPt>
            <c:idx val="0"/>
            <c:bubble3D val="0"/>
            <c:spPr>
              <a:solidFill>
                <a:srgbClr val="63AAFE"/>
              </a:solidFill>
              <a:ln w="7349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7349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4698">
                <a:noFill/>
              </a:ln>
            </c:spPr>
            <c:txPr>
              <a:bodyPr/>
              <a:lstStyle/>
              <a:p>
                <a:pPr>
                  <a:defRPr sz="767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Occupati</c:v>
                </c:pt>
                <c:pt idx="1">
                  <c:v>Non occupati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1469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73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800" b="0" dirty="0"/>
              <a:t>Occupazione</a:t>
            </a:r>
          </a:p>
        </c:rich>
      </c:tx>
      <c:layout>
        <c:manualLayout>
          <c:xMode val="edge"/>
          <c:yMode val="edge"/>
          <c:x val="0.41193595342067"/>
          <c:y val="0.0198511166253102"/>
        </c:manualLayout>
      </c:layout>
      <c:overlay val="0"/>
      <c:spPr>
        <a:noFill/>
        <a:ln w="2411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1310043668122"/>
          <c:y val="0.101736972704715"/>
          <c:w val="0.700145560407569"/>
          <c:h val="0.9007444168734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5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  <a:gs pos="100000">
                  <a:srgbClr xmlns:mc="http://schemas.openxmlformats.org/markup-compatibility/2006" xmlns:a14="http://schemas.microsoft.com/office/drawing/2010/main" val="0000FF" mc:Ignorable="a14" a14:legacySpreadsheetColorIndex="12"/>
                </a:gs>
              </a:gsLst>
              <a:lin ang="5400000" scaled="1"/>
            </a:gradFill>
            <a:ln w="12059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077234262288459"/>
                  <c:y val="-0.007339113238716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14479684931464"/>
                  <c:y val="-0.006441258395533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299558967640952"/>
                  <c:y val="-0.004380991426607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00893601362695042"/>
                  <c:y val="-0.0004203494471306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00187503290714839"/>
                  <c:y val="0.001058952623265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0.00809271553507643"/>
                  <c:y val="0.006919004955927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0313239590438907"/>
                  <c:y val="-0.005015735973278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0080364178762277"/>
                  <c:y val="0.001270694915049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00376071278086661"/>
                  <c:y val="0.00348627171986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00582243222512996"/>
                  <c:y val="-0.006122921464832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Mode val="edge"/>
                  <c:yMode val="edge"/>
                  <c:x val="0.298398835516739"/>
                  <c:y val="0.7965260545905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Mode val="edge"/>
                  <c:yMode val="edge"/>
                  <c:x val="0.27802037845706"/>
                  <c:y val="0.565756823821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Mode val="edge"/>
                  <c:yMode val="edge"/>
                  <c:x val="0.687045123726346"/>
                  <c:y val="0.508684863523573"/>
                </c:manualLayout>
              </c:layout>
              <c:numFmt formatCode="0%" sourceLinked="0"/>
              <c:spPr>
                <a:noFill/>
                <a:ln w="24118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D4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Mode val="edge"/>
                  <c:yMode val="edge"/>
                  <c:x val="0.687045123726346"/>
                  <c:y val="0.538461538461538"/>
                </c:manualLayout>
              </c:layout>
              <c:numFmt formatCode="0%" sourceLinked="0"/>
              <c:spPr>
                <a:noFill/>
                <a:ln w="24118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D4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4118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Sheet1!$B$1:$L$1</c:f>
              <c:strCache>
                <c:ptCount val="10"/>
                <c:pt idx="0">
                  <c:v>Pensionati </c:v>
                </c:pt>
                <c:pt idx="1">
                  <c:v>Insegnanti/impiegati </c:v>
                </c:pt>
                <c:pt idx="2">
                  <c:v>Casalinghe </c:v>
                </c:pt>
                <c:pt idx="3">
                  <c:v>Operai specializzati/qualificati </c:v>
                </c:pt>
                <c:pt idx="4">
                  <c:v>Studenti </c:v>
                </c:pt>
                <c:pt idx="5">
                  <c:v>Operai comuni/manovali/braccianti </c:v>
                </c:pt>
                <c:pt idx="6">
                  <c:v>Disoccupati/non professionali </c:v>
                </c:pt>
                <c:pt idx="7">
                  <c:v>Commercianti/artigiani </c:v>
                </c:pt>
                <c:pt idx="8">
                  <c:v>Professionisti/dirigenti/imprenditori </c:v>
                </c:pt>
                <c:pt idx="9">
                  <c:v>Rappresentanti/autonomi in genere </c:v>
                </c:pt>
              </c:strCache>
            </c:strRef>
          </c:cat>
          <c:val>
            <c:numRef>
              <c:f>Sheet1!$B$2:$L$2</c:f>
              <c:numCache>
                <c:formatCode>0.00%</c:formatCode>
                <c:ptCount val="10"/>
                <c:pt idx="0">
                  <c:v>0.264</c:v>
                </c:pt>
                <c:pt idx="1">
                  <c:v>0.1926</c:v>
                </c:pt>
                <c:pt idx="2">
                  <c:v>0.1382</c:v>
                </c:pt>
                <c:pt idx="3">
                  <c:v>0.1061</c:v>
                </c:pt>
                <c:pt idx="4">
                  <c:v>0.0798</c:v>
                </c:pt>
                <c:pt idx="5">
                  <c:v>0.0657</c:v>
                </c:pt>
                <c:pt idx="6">
                  <c:v>0.0709</c:v>
                </c:pt>
                <c:pt idx="7">
                  <c:v>0.0383</c:v>
                </c:pt>
                <c:pt idx="8">
                  <c:v>0.0334</c:v>
                </c:pt>
                <c:pt idx="9">
                  <c:v>0.006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-2135792888"/>
        <c:axId val="-2135817672"/>
      </c:barChart>
      <c:catAx>
        <c:axId val="-21357928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-2135817672"/>
        <c:crosses val="autoZero"/>
        <c:auto val="1"/>
        <c:lblAlgn val="ctr"/>
        <c:lblOffset val="140"/>
        <c:tickLblSkip val="1"/>
        <c:tickMarkSkip val="1"/>
        <c:noMultiLvlLbl val="0"/>
      </c:catAx>
      <c:valAx>
        <c:axId val="-2135817672"/>
        <c:scaling>
          <c:orientation val="minMax"/>
          <c:max val="0.6"/>
          <c:min val="0.0"/>
        </c:scaling>
        <c:delete val="1"/>
        <c:axPos val="t"/>
        <c:numFmt formatCode="0.00%" sourceLinked="1"/>
        <c:majorTickMark val="out"/>
        <c:minorTickMark val="none"/>
        <c:tickLblPos val="nextTo"/>
        <c:crossAx val="-2135792888"/>
        <c:crosses val="autoZero"/>
        <c:crossBetween val="between"/>
        <c:majorUnit val="0.1"/>
        <c:minorUnit val="0.1"/>
      </c:valAx>
      <c:spPr>
        <a:noFill/>
        <a:ln w="2411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it-IT" sz="1800" b="0" dirty="0"/>
              <a:t>Ampiezza centro</a:t>
            </a:r>
          </a:p>
        </c:rich>
      </c:tx>
      <c:layout>
        <c:manualLayout>
          <c:xMode val="edge"/>
          <c:yMode val="edge"/>
          <c:x val="0.396813267651531"/>
          <c:y val="0.0528301886792453"/>
        </c:manualLayout>
      </c:layout>
      <c:overlay val="0"/>
      <c:spPr>
        <a:noFill/>
        <a:ln w="15036">
          <a:noFill/>
        </a:ln>
      </c:spPr>
    </c:title>
    <c:autoTitleDeleted val="0"/>
    <c:view3D>
      <c:rotX val="20"/>
      <c:rotY val="2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0623781676413"/>
          <c:y val="0.384905660377358"/>
          <c:w val="0.417153996101364"/>
          <c:h val="0.38490566037735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pattFill prst="pct70">
              <a:fgClr>
                <a:srgbClr xmlns:mc="http://schemas.openxmlformats.org/markup-compatibility/2006" xmlns:a14="http://schemas.microsoft.com/office/drawing/2010/main" val="3366FF" mc:Ignorable="a14" a14:legacySpreadsheetColorIndex="48"/>
              </a:fgClr>
              <a:bgClr>
                <a:srgbClr xmlns:mc="http://schemas.openxmlformats.org/markup-compatibility/2006" xmlns:a14="http://schemas.microsoft.com/office/drawing/2010/main" val="CCFFFF" mc:Ignorable="a14" a14:legacySpreadsheetColorIndex="41"/>
              </a:bgClr>
            </a:pattFill>
            <a:ln w="7518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0000" mc:Ignorable="a14" a14:legacySpreadsheetColorIndex="10"/>
                  </a:gs>
                  <a:gs pos="100000">
                    <a:srgbClr xmlns:mc="http://schemas.openxmlformats.org/markup-compatibility/2006" xmlns:a14="http://schemas.microsoft.com/office/drawing/2010/main" val="FF9900" mc:Ignorable="a14" a14:legacySpreadsheetColorIndex="52"/>
                  </a:gs>
                </a:gsLst>
                <a:lin ang="2700000" scaled="1"/>
              </a:gradFill>
              <a:ln w="75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00FF00" mc:Ignorable="a14" a14:legacySpreadsheetColorIndex="11"/>
                  </a:gs>
                  <a:gs pos="100000">
                    <a:srgbClr xmlns:mc="http://schemas.openxmlformats.org/markup-compatibility/2006" xmlns:a14="http://schemas.microsoft.com/office/drawing/2010/main" val="FFFFFF" mc:Ignorable="a14" a14:legacySpreadsheetColorIndex="11">
                      <a:gamma/>
                      <a:tint val="43922"/>
                      <a:invGamma/>
                    </a:srgbClr>
                  </a:gs>
                </a:gsLst>
                <a:lin ang="2700000" scaled="1"/>
              </a:gradFill>
              <a:ln w="751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gradFill rotWithShape="0">
                <a:gsLst>
                  <a:gs pos="0">
                    <a:srgbClr xmlns:mc="http://schemas.openxmlformats.org/markup-compatibility/2006" xmlns:a14="http://schemas.microsoft.com/office/drawing/2010/main" val="FFFFFC" mc:Ignorable="a14" a14:legacySpreadsheetColorIndex="13">
                      <a:gamma/>
                      <a:tint val="63922"/>
                      <a:invGamma/>
                    </a:srgbClr>
                  </a:gs>
                  <a:gs pos="100000">
                    <a:srgbClr xmlns:mc="http://schemas.openxmlformats.org/markup-compatibility/2006" xmlns:a14="http://schemas.microsoft.com/office/drawing/2010/main" val="FFFF00" mc:Ignorable="a14" a14:legacySpreadsheetColorIndex="13"/>
                  </a:gs>
                </a:gsLst>
                <a:lin ang="18900000" scaled="1"/>
              </a:gradFill>
              <a:ln w="751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0379887187516676"/>
                  <c:y val="-0.09752339919774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0341559515028023"/>
                  <c:y val="-0.20019194770465"/>
                </c:manualLayout>
              </c:layout>
              <c:tx>
                <c:rich>
                  <a:bodyPr/>
                  <a:lstStyle/>
                  <a:p>
                    <a:r>
                      <a:rPr lang="it-IT" sz="800" b="0" dirty="0"/>
                      <a:t>Da 30 a 100 mila abitanti
36%</a:t>
                    </a:r>
                    <a:endParaRPr lang="it-IT" sz="100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003841495667258"/>
                  <c:y val="0.04809686525033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Mode val="edge"/>
                  <c:yMode val="edge"/>
                  <c:x val="0.226120857699805"/>
                  <c:y val="0.698113207547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Mode val="edge"/>
                  <c:yMode val="edge"/>
                  <c:x val="0.243664717348928"/>
                  <c:y val="0.64905660377358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Mode val="edge"/>
                  <c:yMode val="edge"/>
                  <c:x val="0.247563352826511"/>
                  <c:y val="0.5433962264150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7518">
                <a:solidFill>
                  <a:srgbClr val="000000"/>
                </a:solidFill>
                <a:prstDash val="solid"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Fino a 30 mila abitanti</c:v>
                </c:pt>
                <c:pt idx="1">
                  <c:v>Da 30 a 100 mila abitanti</c:v>
                </c:pt>
                <c:pt idx="2">
                  <c:v>Oltre 100 mila abitanti</c:v>
                </c:pt>
              </c:strCache>
            </c:strRef>
          </c:cat>
          <c:val>
            <c:numRef>
              <c:f>Sheet1!$B$2:$D$2</c:f>
              <c:numCache>
                <c:formatCode>0.00%</c:formatCode>
                <c:ptCount val="3"/>
                <c:pt idx="0">
                  <c:v>0.2426</c:v>
                </c:pt>
                <c:pt idx="1">
                  <c:v>0.2426</c:v>
                </c:pt>
                <c:pt idx="2">
                  <c:v>0.1927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DD2D32"/>
            </a:solidFill>
            <a:ln w="7518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solidFill>
                <a:srgbClr val="63AAFE"/>
              </a:solidFill>
              <a:ln w="75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rgbClr val="FFF58C"/>
              </a:solidFill>
              <a:ln w="7518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5036">
                <a:noFill/>
              </a:ln>
            </c:spPr>
            <c:txPr>
              <a:bodyPr/>
              <a:lstStyle/>
              <a:p>
                <a:pPr>
                  <a:defRPr sz="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Fino a 30 mila abitanti</c:v>
                </c:pt>
                <c:pt idx="1">
                  <c:v>Da 30 a 100 mila abitanti</c:v>
                </c:pt>
                <c:pt idx="2">
                  <c:v>Oltre 100 mila abitanti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58C"/>
            </a:solidFill>
            <a:ln w="7518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solidFill>
                <a:srgbClr val="63AAFE"/>
              </a:solidFill>
              <a:ln w="75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751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</c:dPt>
          <c:dLbls>
            <c:numFmt formatCode="0%" sourceLinked="0"/>
            <c:spPr>
              <a:noFill/>
              <a:ln w="15036">
                <a:noFill/>
              </a:ln>
            </c:spPr>
            <c:txPr>
              <a:bodyPr/>
              <a:lstStyle/>
              <a:p>
                <a:pPr>
                  <a:defRPr sz="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Fino a 30 mila abitanti</c:v>
                </c:pt>
                <c:pt idx="1">
                  <c:v>Da 30 a 100 mila abitanti</c:v>
                </c:pt>
                <c:pt idx="2">
                  <c:v>Oltre 100 mila abitanti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4EE257"/>
            </a:solidFill>
            <a:ln w="7518">
              <a:solidFill>
                <a:srgbClr val="000000"/>
              </a:solidFill>
              <a:prstDash val="solid"/>
            </a:ln>
          </c:spPr>
          <c:explosion val="7"/>
          <c:dPt>
            <c:idx val="0"/>
            <c:bubble3D val="0"/>
            <c:spPr>
              <a:solidFill>
                <a:srgbClr val="63AAFE"/>
              </a:solidFill>
              <a:ln w="7518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DD2D32"/>
              </a:solidFill>
              <a:ln w="7518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58C"/>
              </a:solidFill>
              <a:ln w="7518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5036">
                <a:noFill/>
              </a:ln>
            </c:spPr>
            <c:txPr>
              <a:bodyPr/>
              <a:lstStyle/>
              <a:p>
                <a:pPr>
                  <a:defRPr sz="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Sheet1!$B$1:$D$1</c:f>
              <c:strCache>
                <c:ptCount val="3"/>
                <c:pt idx="0">
                  <c:v>Fino a 30 mila abitanti</c:v>
                </c:pt>
                <c:pt idx="1">
                  <c:v>Da 30 a 100 mila abitanti</c:v>
                </c:pt>
                <c:pt idx="2">
                  <c:v>Oltre 100 mila abitanti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15036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18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0985915492958"/>
          <c:y val="0.00334448160535117"/>
          <c:w val="0.785211267605634"/>
          <c:h val="1.0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6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0249385642117897"/>
                  <c:y val="0.003046376402270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418401397311774"/>
                  <c:y val="0.00137413559959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134768680"/>
        <c:axId val="-2134790296"/>
      </c:barChart>
      <c:catAx>
        <c:axId val="-213476868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-2134790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134790296"/>
        <c:scaling>
          <c:orientation val="minMax"/>
          <c:max val="0.9"/>
          <c:min val="0.0"/>
        </c:scaling>
        <c:delete val="1"/>
        <c:axPos val="t"/>
        <c:numFmt formatCode="0.00%" sourceLinked="1"/>
        <c:majorTickMark val="out"/>
        <c:minorTickMark val="none"/>
        <c:tickLblPos val="nextTo"/>
        <c:crossAx val="-2134768680"/>
        <c:crosses val="autoZero"/>
        <c:crossBetween val="between"/>
        <c:majorUnit val="10.0"/>
        <c:minorUnit val="10.0"/>
      </c:valAx>
      <c:spPr>
        <a:noFill/>
        <a:ln w="25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it-IT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80985915492958"/>
          <c:y val="0.00334448160535117"/>
          <c:w val="0.785211267605634"/>
          <c:h val="1.0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gradFill flip="none" rotWithShape="1">
              <a:gsLst>
                <a:gs pos="0">
                  <a:srgbClr val="008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6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FFC000"/>
                  </a:gs>
                  <a:gs pos="100000">
                    <a:srgbClr val="FFFFFF"/>
                  </a:gs>
                </a:gsLst>
              </a:gradFill>
              <a:ln w="12760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C00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ln w="1276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00249385642117897"/>
                  <c:y val="0.003046376402270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418401397311774"/>
                  <c:y val="0.001374135599595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 w="2552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Sheet1!$B$2:$C$2</c:f>
              <c:numCache>
                <c:formatCode>0.00%</c:formatCode>
                <c:ptCount val="2"/>
                <c:pt idx="0">
                  <c:v>0.14</c:v>
                </c:pt>
                <c:pt idx="1">
                  <c:v>0.86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2098804632"/>
        <c:axId val="-2098801400"/>
      </c:barChart>
      <c:catAx>
        <c:axId val="-209880463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9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-2098801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98801400"/>
        <c:scaling>
          <c:orientation val="minMax"/>
          <c:max val="0.9"/>
          <c:min val="0.0"/>
        </c:scaling>
        <c:delete val="1"/>
        <c:axPos val="t"/>
        <c:numFmt formatCode="0.00%" sourceLinked="1"/>
        <c:majorTickMark val="out"/>
        <c:minorTickMark val="none"/>
        <c:tickLblPos val="nextTo"/>
        <c:crossAx val="-2098804632"/>
        <c:crosses val="autoZero"/>
        <c:crossBetween val="between"/>
        <c:majorUnit val="10.0"/>
        <c:minorUnit val="10.0"/>
      </c:valAx>
      <c:spPr>
        <a:noFill/>
        <a:ln w="255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81" b="1" i="0" u="none" strike="noStrike" baseline="0">
          <a:solidFill>
            <a:srgbClr val="000000"/>
          </a:solidFill>
          <a:latin typeface="Comic Sans MS"/>
          <a:ea typeface="Comic Sans MS"/>
          <a:cs typeface="Comic Sans MS"/>
        </a:defRPr>
      </a:pPr>
      <a:endParaRPr lang="it-IT"/>
    </a:p>
  </c:txPr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0.23875</cdr:x>
      <cdr:y>0.394</cdr:y>
    </cdr:from>
    <cdr:to>
      <cdr:x>0.2475</cdr:x>
      <cdr:y>0.4735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2247" y="1496136"/>
          <a:ext cx="63119" cy="3018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0.23875</cdr:x>
      <cdr:y>0.394</cdr:y>
    </cdr:from>
    <cdr:to>
      <cdr:x>0.2475</cdr:x>
      <cdr:y>0.4735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22247" y="1496136"/>
          <a:ext cx="63119" cy="3018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 b="0">
                <a:latin typeface="Times New Roman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latin typeface="Times New Roman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 b="0">
                <a:latin typeface="Times New Roman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latin typeface="Times New Roman" pitchFamily="18" charset="0"/>
              </a:defRPr>
            </a:lvl1pPr>
          </a:lstStyle>
          <a:p>
            <a:fld id="{F05D3304-15FF-4DB4-8840-C9EA840841ED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1130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 b="0">
                <a:latin typeface="Times New Roman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latin typeface="Times New Roman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4538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22813"/>
            <a:ext cx="499268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 b="0">
                <a:latin typeface="Times New Roman" pitchFamily="18" charset="0"/>
              </a:defRPr>
            </a:lvl1pPr>
          </a:lstStyle>
          <a:p>
            <a:endParaRPr lang="it-IT" altLang="it-I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75" tIns="46284" rIns="92575" bIns="46284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 b="0">
                <a:latin typeface="Times New Roman" pitchFamily="18" charset="0"/>
              </a:defRPr>
            </a:lvl1pPr>
          </a:lstStyle>
          <a:p>
            <a:fld id="{EE2C1183-CA03-44C7-9410-52ACC297DDB9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9958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30070-1736-4D4F-9321-F99407A2D6EB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69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6749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ACD73-638C-4F59-9303-68FB801676FB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52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3201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ACD73-638C-4F59-9303-68FB801676FB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52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3201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98461-AF3A-4ED1-A49C-1C932EAFB23D}" type="slidenum">
              <a:rPr lang="it-IT"/>
              <a:pPr/>
              <a:t>17</a:t>
            </a:fld>
            <a:endParaRPr lang="it-IT"/>
          </a:p>
        </p:txBody>
      </p:sp>
      <p:sp>
        <p:nvSpPr>
          <p:cNvPr id="220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894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67DDF-4C0A-441A-AC16-9CDE1E357F43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219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248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C1E51-CC8A-4644-88C4-E496B1C5595E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296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15240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E6065-CC25-43DD-93BF-FA98EEAA3956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96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649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924266-F4A7-4456-AED0-1BAD1D45FDE8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296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7701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ACD73-638C-4F59-9303-68FB801676FB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252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251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ACD73-638C-4F59-9303-68FB801676FB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252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6839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ACD73-638C-4F59-9303-68FB801676FB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252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5518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AACD73-638C-4F59-9303-68FB801676FB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2524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251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28" name="Rectangle 8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20330" name="Text Box 10"/>
          <p:cNvSpPr txBox="1">
            <a:spLocks noChangeArrowheads="1"/>
          </p:cNvSpPr>
          <p:nvPr/>
        </p:nvSpPr>
        <p:spPr bwMode="auto">
          <a:xfrm>
            <a:off x="1219200" y="6567488"/>
            <a:ext cx="67818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it-IT" altLang="it-IT" sz="800" i="1">
                <a:latin typeface="Arial" charset="0"/>
                <a:cs typeface="Arial" charset="0"/>
              </a:rPr>
              <a:t>COESIS RESEARCH Srl</a:t>
            </a:r>
            <a:r>
              <a:rPr lang="it-IT" altLang="it-IT" sz="800" b="0" i="1">
                <a:latin typeface="Arial" charset="0"/>
                <a:cs typeface="Arial" charset="0"/>
              </a:rPr>
              <a:t> - Via Milano, 150</a:t>
            </a:r>
            <a:r>
              <a:rPr lang="it-IT" altLang="it-IT" sz="800" b="0">
                <a:latin typeface="Arial" charset="0"/>
                <a:cs typeface="Arial" charset="0"/>
              </a:rPr>
              <a:t> - </a:t>
            </a:r>
            <a:r>
              <a:rPr lang="it-IT" altLang="it-IT" sz="800" b="0" i="1">
                <a:latin typeface="Arial" charset="0"/>
                <a:cs typeface="Arial" charset="0"/>
              </a:rPr>
              <a:t>Cologno Monzese</a:t>
            </a:r>
            <a:r>
              <a:rPr lang="it-IT" altLang="it-IT" sz="800" b="0">
                <a:latin typeface="Arial" charset="0"/>
                <a:cs typeface="Arial" charset="0"/>
              </a:rPr>
              <a:t> - </a:t>
            </a:r>
            <a:r>
              <a:rPr lang="it-IT" altLang="it-IT" sz="800" b="0" i="1">
                <a:latin typeface="Arial" charset="0"/>
                <a:cs typeface="Arial" charset="0"/>
              </a:rPr>
              <a:t>20093 (MI) - </a:t>
            </a:r>
            <a:r>
              <a:rPr lang="it-IT" altLang="it-IT" sz="800" b="0">
                <a:latin typeface="Arial" charset="0"/>
                <a:cs typeface="Times New Roman" pitchFamily="18" charset="0"/>
              </a:rPr>
              <a:t>Tel.: 02/2539581 - FAX: 02/25395821 - P.IVA 03906890961</a:t>
            </a:r>
            <a:r>
              <a:rPr lang="it-IT" altLang="it-IT" sz="800" b="0">
                <a:latin typeface="Times New Roman" pitchFamily="18" charset="0"/>
              </a:rPr>
              <a:t> </a:t>
            </a:r>
          </a:p>
        </p:txBody>
      </p:sp>
      <p:sp>
        <p:nvSpPr>
          <p:cNvPr id="1720331" name="Line 11"/>
          <p:cNvSpPr>
            <a:spLocks noChangeShapeType="1"/>
          </p:cNvSpPr>
          <p:nvPr/>
        </p:nvSpPr>
        <p:spPr bwMode="auto">
          <a:xfrm>
            <a:off x="381000" y="6524625"/>
            <a:ext cx="838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diamond" w="sm" len="med"/>
            <a:tailEnd type="diamond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1720333" name="Object 13"/>
          <p:cNvGraphicFramePr>
            <a:graphicFrameLocks noChangeAspect="1"/>
          </p:cNvGraphicFramePr>
          <p:nvPr/>
        </p:nvGraphicFramePr>
        <p:xfrm>
          <a:off x="2740025" y="188913"/>
          <a:ext cx="39862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15" name="Fotografia di Photo Editor " r:id="rId3" imgW="2103120" imgH="1005840" progId="MSPhotoEd.3">
                  <p:embed/>
                </p:oleObj>
              </mc:Choice>
              <mc:Fallback>
                <p:oleObj name="Fotografia di Photo Editor " r:id="rId3" imgW="2103120" imgH="1005840" progId="MSPhotoEd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188913"/>
                        <a:ext cx="39862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0334" name="Rectangle 14"/>
          <p:cNvSpPr>
            <a:spLocks noChangeArrowheads="1"/>
          </p:cNvSpPr>
          <p:nvPr/>
        </p:nvSpPr>
        <p:spPr bwMode="auto">
          <a:xfrm>
            <a:off x="395288" y="188913"/>
            <a:ext cx="8353425" cy="23749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20335" name="Line 15"/>
          <p:cNvSpPr>
            <a:spLocks noChangeShapeType="1"/>
          </p:cNvSpPr>
          <p:nvPr/>
        </p:nvSpPr>
        <p:spPr bwMode="auto">
          <a:xfrm flipH="1">
            <a:off x="4932363" y="5661025"/>
            <a:ext cx="3816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054A4C-FE82-4C5E-BBCD-9E32EC23423C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424302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7562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975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CDEE0D-07F7-43C7-92AC-775248CACEF9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584432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>
          <a:xfrm>
            <a:off x="6516688" y="66294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fld id="{26061C4A-FCC6-4E08-9082-ABA727DD63B8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340911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6B97BD-1E4B-458D-B207-1E4F3E1C6AA7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177826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7869E6F-CE9D-4A58-A72E-20C11B524854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320902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5096F7-DE00-41AE-8767-7030BCB5E3D7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64062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EA0682-58FF-4F74-BF16-BFF0B08EB394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902939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FEE2A4-505E-4C8F-80CE-4A34A0B828F4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377516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8CEA5C-623F-41C6-828B-87CFDC0E2101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234037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FE8ED77-0A44-482A-A55A-6C22916F258E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384664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DF925E-74C0-435E-A91D-102D1114EF8F}" type="slidenum">
              <a:rPr lang="it-IT" altLang="it-IT"/>
              <a:pPr/>
              <a:t>‹n.›</a:t>
            </a:fld>
            <a:endParaRPr lang="it-IT" alt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1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altLang="it-IT"/>
              <a:t>Coesis Research</a:t>
            </a:r>
            <a:r>
              <a:rPr lang="it-IT" altLang="it-IT" b="0"/>
              <a:t> – C 2010063 Green Vision – Omnibus</a:t>
            </a:r>
          </a:p>
        </p:txBody>
      </p:sp>
    </p:spTree>
    <p:extLst>
      <p:ext uri="{BB962C8B-B14F-4D97-AF65-F5344CB8AC3E}">
        <p14:creationId xmlns:p14="http://schemas.microsoft.com/office/powerpoint/2010/main" val="2938781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549275"/>
            <a:ext cx="8748713" cy="7143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1">
                  <a:alpha val="600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684213" y="6597650"/>
            <a:ext cx="7775575" cy="26035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latin typeface="Arial" charset="0"/>
              </a:defRPr>
            </a:lvl1pPr>
          </a:lstStyle>
          <a:p>
            <a:fld id="{B9E96602-B918-4019-ABD9-3CEAB95398ED}" type="slidenum">
              <a:rPr lang="it-IT" altLang="it-IT"/>
              <a:pPr/>
              <a:t>‹n.›</a:t>
            </a:fld>
            <a:endParaRPr lang="it-IT" altLang="it-IT"/>
          </a:p>
        </p:txBody>
      </p:sp>
      <p:pic>
        <p:nvPicPr>
          <p:cNvPr id="1057" name="Picture 33" descr="logo COESIS Researc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44450"/>
            <a:ext cx="7937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egnaposto data 4"/>
          <p:cNvSpPr>
            <a:spLocks noGrp="1"/>
          </p:cNvSpPr>
          <p:nvPr>
            <p:ph type="dt" sz="half" idx="2"/>
          </p:nvPr>
        </p:nvSpPr>
        <p:spPr>
          <a:xfrm>
            <a:off x="1905000" y="6597650"/>
            <a:ext cx="5257800" cy="304800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it-IT" altLang="it-IT" smtClean="0"/>
              <a:t>Coesis Research</a:t>
            </a:r>
            <a:r>
              <a:rPr lang="it-IT" altLang="it-IT" b="0" smtClean="0"/>
              <a:t> – C 2010063 Green Vision – Omnibus</a:t>
            </a:r>
            <a:endParaRPr lang="it-IT" altLang="it-IT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just" rtl="0" fontAlgn="base">
        <a:spcBef>
          <a:spcPct val="40000"/>
        </a:spcBef>
        <a:spcAft>
          <a:spcPct val="0"/>
        </a:spcAft>
        <a:buSzPct val="105000"/>
        <a:buFont typeface="Wingdings" pitchFamily="2" charset="2"/>
        <a:buChar char="ü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81000" algn="just" rtl="0" fontAlgn="base">
        <a:spcBef>
          <a:spcPct val="40000"/>
        </a:spcBef>
        <a:spcAft>
          <a:spcPct val="0"/>
        </a:spcAft>
        <a:buClr>
          <a:srgbClr val="FF0000"/>
        </a:buClr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2pPr>
      <a:lvl3pPr marL="1181100" indent="-228600" algn="just" rtl="0" fontAlgn="base">
        <a:spcBef>
          <a:spcPct val="4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just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just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833" name="Rectangle 1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076825" y="4797425"/>
            <a:ext cx="3527425" cy="17272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8800"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b="1" dirty="0"/>
              <a:t>Rapporto C </a:t>
            </a:r>
            <a:r>
              <a:rPr lang="it-IT" altLang="it-IT" b="1" dirty="0" smtClean="0"/>
              <a:t>2015.173</a:t>
            </a:r>
            <a:endParaRPr lang="it-IT" altLang="it-IT" b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b="1" dirty="0" smtClean="0"/>
              <a:t>Maggio 2015</a:t>
            </a:r>
            <a:endParaRPr lang="it-IT" altLang="it-IT" b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it-IT" altLang="it-IT" sz="1400" b="1" dirty="0"/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1200" b="1" dirty="0"/>
              <a:t>a cura di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it-IT" sz="1200" b="1" dirty="0" smtClean="0"/>
              <a:t>Alessandro Amadori, Giorgio Pedrazzini e Sara Dal Medico</a:t>
            </a:r>
            <a:endParaRPr lang="it-IT" sz="1200" b="1" dirty="0"/>
          </a:p>
        </p:txBody>
      </p:sp>
      <p:sp>
        <p:nvSpPr>
          <p:cNvPr id="1698834" name="Rectangle 18"/>
          <p:cNvSpPr>
            <a:spLocks noGrp="1" noChangeArrowheads="1"/>
          </p:cNvSpPr>
          <p:nvPr>
            <p:ph type="ctrTitle"/>
          </p:nvPr>
        </p:nvSpPr>
        <p:spPr bwMode="auto">
          <a:xfrm>
            <a:off x="684213" y="2924175"/>
            <a:ext cx="7632700" cy="1081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 sz="3000" dirty="0">
                <a:solidFill>
                  <a:schemeClr val="tx1"/>
                </a:solidFill>
                <a:latin typeface="Tahoma" pitchFamily="34" charset="0"/>
              </a:rPr>
              <a:t>Omnibus:</a:t>
            </a:r>
            <a:br>
              <a:rPr lang="it-IT" altLang="it-IT" sz="3000" dirty="0">
                <a:solidFill>
                  <a:schemeClr val="tx1"/>
                </a:solidFill>
                <a:latin typeface="Tahoma" pitchFamily="34" charset="0"/>
              </a:rPr>
            </a:br>
            <a:r>
              <a:rPr lang="it-IT" altLang="it-IT" sz="3000" dirty="0">
                <a:solidFill>
                  <a:schemeClr val="tx1"/>
                </a:solidFill>
                <a:latin typeface="Tahoma" pitchFamily="34" charset="0"/>
              </a:rPr>
              <a:t>Notorietà del marchio </a:t>
            </a:r>
            <a:r>
              <a:rPr lang="it-IT" altLang="it-IT" sz="3000" dirty="0" err="1">
                <a:solidFill>
                  <a:schemeClr val="tx1"/>
                </a:solidFill>
                <a:latin typeface="Tahoma" pitchFamily="34" charset="0"/>
              </a:rPr>
              <a:t>GreenVision</a:t>
            </a:r>
            <a:endParaRPr lang="it-IT" altLang="it-IT" sz="3000" dirty="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brandAwar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940633"/>
          </a:xfrm>
          <a:prstGeom prst="rect">
            <a:avLst/>
          </a:prstGeom>
        </p:spPr>
      </p:pic>
      <p:sp>
        <p:nvSpPr>
          <p:cNvPr id="1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1145-C946-48E3-8AAC-973A6977857E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2523139" name="Text Box 3"/>
          <p:cNvSpPr txBox="1">
            <a:spLocks noChangeArrowheads="1"/>
          </p:cNvSpPr>
          <p:nvPr/>
        </p:nvSpPr>
        <p:spPr bwMode="auto">
          <a:xfrm>
            <a:off x="232011" y="699048"/>
            <a:ext cx="77755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 smtClean="0">
                <a:latin typeface="Arial"/>
                <a:cs typeface="Arial"/>
              </a:rPr>
              <a:t>Quali marche di centri ottici le vengono in mente?</a:t>
            </a:r>
          </a:p>
          <a:p>
            <a:r>
              <a:rPr lang="it-IT" altLang="it-IT" sz="1400" b="0" u="sng" dirty="0" smtClean="0">
                <a:latin typeface="Arial"/>
                <a:cs typeface="Arial"/>
              </a:rPr>
              <a:t>(Conoscenza spontanea + conoscenza stimolata) </a:t>
            </a:r>
            <a:r>
              <a:rPr lang="it-IT" altLang="it-IT" sz="1400" dirty="0" smtClean="0">
                <a:latin typeface="Arial"/>
                <a:cs typeface="Arial"/>
              </a:rPr>
              <a:t> </a:t>
            </a:r>
            <a:endParaRPr lang="it-IT" altLang="it-IT" sz="1400" dirty="0">
              <a:latin typeface="Arial"/>
              <a:cs typeface="Arial"/>
            </a:endParaRPr>
          </a:p>
        </p:txBody>
      </p:sp>
      <p:sp>
        <p:nvSpPr>
          <p:cNvPr id="2523140" name="Text Box 4"/>
          <p:cNvSpPr txBox="1">
            <a:spLocks noChangeArrowheads="1"/>
          </p:cNvSpPr>
          <p:nvPr/>
        </p:nvSpPr>
        <p:spPr bwMode="auto">
          <a:xfrm>
            <a:off x="34925" y="30163"/>
            <a:ext cx="78501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>
                <a:latin typeface="Arial"/>
                <a:cs typeface="Arial"/>
              </a:rPr>
              <a:t>Brand Awareness</a:t>
            </a:r>
          </a:p>
        </p:txBody>
      </p:sp>
      <p:sp>
        <p:nvSpPr>
          <p:cNvPr id="2523177" name="Rectangle 41"/>
          <p:cNvSpPr>
            <a:spLocks noChangeArrowheads="1"/>
          </p:cNvSpPr>
          <p:nvPr/>
        </p:nvSpPr>
        <p:spPr bwMode="auto">
          <a:xfrm>
            <a:off x="7988" y="2996952"/>
            <a:ext cx="9121080" cy="864096"/>
          </a:xfrm>
          <a:prstGeom prst="rect">
            <a:avLst/>
          </a:prstGeom>
          <a:solidFill>
            <a:schemeClr val="accent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2523178" name="Text Box 42"/>
          <p:cNvSpPr txBox="1">
            <a:spLocks noChangeArrowheads="1"/>
          </p:cNvSpPr>
          <p:nvPr/>
        </p:nvSpPr>
        <p:spPr bwMode="auto">
          <a:xfrm>
            <a:off x="6804248" y="1556792"/>
            <a:ext cx="2133600" cy="52322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>
                <a:latin typeface="Arial" charset="0"/>
              </a:rPr>
              <a:t>Non conosce nessun marchio: </a:t>
            </a:r>
            <a:r>
              <a:rPr lang="it-IT" altLang="it-IT" sz="1400" dirty="0" smtClean="0">
                <a:latin typeface="Arial" charset="0"/>
              </a:rPr>
              <a:t>10%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49830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casi – risposte multiple</a:t>
            </a:r>
            <a:endParaRPr lang="it-IT" altLang="it-IT" sz="1200" b="0" dirty="0">
              <a:latin typeface="Arial"/>
              <a:cs typeface="Arial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7020272" y="2204864"/>
            <a:ext cx="1917028" cy="792088"/>
            <a:chOff x="6156275" y="4365104"/>
            <a:chExt cx="3093758" cy="936104"/>
          </a:xfrm>
        </p:grpSpPr>
        <p:sp>
          <p:nvSpPr>
            <p:cNvPr id="2" name="Rettangolo 1"/>
            <p:cNvSpPr/>
            <p:nvPr/>
          </p:nvSpPr>
          <p:spPr bwMode="auto">
            <a:xfrm>
              <a:off x="6291165" y="4517662"/>
              <a:ext cx="288032" cy="277812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6640511" y="4518474"/>
              <a:ext cx="2609522" cy="29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dirty="0" smtClean="0">
                  <a:latin typeface="Arial"/>
                  <a:cs typeface="Arial"/>
                </a:rPr>
                <a:t>Conoscenza spontanea</a:t>
              </a:r>
              <a:endParaRPr lang="it-IT" sz="1000" dirty="0">
                <a:latin typeface="Arial"/>
                <a:cs typeface="Arial"/>
              </a:endParaRPr>
            </a:p>
          </p:txBody>
        </p:sp>
        <p:sp>
          <p:nvSpPr>
            <p:cNvPr id="19" name="Rettangolo 18"/>
            <p:cNvSpPr/>
            <p:nvPr/>
          </p:nvSpPr>
          <p:spPr bwMode="auto">
            <a:xfrm>
              <a:off x="6291165" y="4879380"/>
              <a:ext cx="288032" cy="277812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640512" y="4880194"/>
              <a:ext cx="2472273" cy="29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dirty="0" smtClean="0">
                  <a:latin typeface="Arial"/>
                  <a:cs typeface="Arial"/>
                </a:rPr>
                <a:t>Conoscenza stimolata</a:t>
              </a:r>
              <a:endParaRPr lang="it-IT" sz="1000" dirty="0">
                <a:latin typeface="Arial"/>
                <a:cs typeface="Arial"/>
              </a:endParaRPr>
            </a:p>
          </p:txBody>
        </p:sp>
        <p:sp>
          <p:nvSpPr>
            <p:cNvPr id="4" name="Rettangolo 3"/>
            <p:cNvSpPr/>
            <p:nvPr/>
          </p:nvSpPr>
          <p:spPr bwMode="auto">
            <a:xfrm>
              <a:off x="6156275" y="4365104"/>
              <a:ext cx="3078711" cy="93610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1" name="CasellaDiTesto 20"/>
          <p:cNvSpPr txBox="1"/>
          <p:nvPr/>
        </p:nvSpPr>
        <p:spPr>
          <a:xfrm>
            <a:off x="7380312" y="836712"/>
            <a:ext cx="1547664" cy="584775"/>
          </a:xfrm>
          <a:prstGeom prst="rect">
            <a:avLst/>
          </a:prstGeom>
          <a:solidFill>
            <a:srgbClr val="CC66FF">
              <a:alpha val="25882"/>
            </a:srgbClr>
          </a:solidFill>
          <a:ln w="28575">
            <a:solidFill>
              <a:srgbClr val="CC66FF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Conoscenza</a:t>
            </a:r>
          </a:p>
          <a:p>
            <a:r>
              <a:rPr lang="it-IT" dirty="0" smtClean="0">
                <a:latin typeface="Arial"/>
                <a:cs typeface="Arial"/>
              </a:rPr>
              <a:t>complessiva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4139952" y="2132856"/>
            <a:ext cx="576263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21%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23" name="Text Box 45"/>
          <p:cNvSpPr txBox="1">
            <a:spLocks noChangeArrowheads="1"/>
          </p:cNvSpPr>
          <p:nvPr/>
        </p:nvSpPr>
        <p:spPr bwMode="auto">
          <a:xfrm>
            <a:off x="7452320" y="3284984"/>
            <a:ext cx="576263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55%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6660232" y="4509120"/>
            <a:ext cx="576263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47%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8567737" y="5229200"/>
            <a:ext cx="576263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70%</a:t>
            </a:r>
            <a:endParaRPr lang="it-IT" altLang="it-IT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1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brandAwar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754081" cy="4849962"/>
          </a:xfrm>
          <a:prstGeom prst="rect">
            <a:avLst/>
          </a:prstGeom>
        </p:spPr>
      </p:pic>
      <p:sp>
        <p:nvSpPr>
          <p:cNvPr id="1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1145-C946-48E3-8AAC-973A6977857E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2523140" name="Text Box 4"/>
          <p:cNvSpPr txBox="1">
            <a:spLocks noChangeArrowheads="1"/>
          </p:cNvSpPr>
          <p:nvPr/>
        </p:nvSpPr>
        <p:spPr bwMode="auto">
          <a:xfrm>
            <a:off x="34925" y="30163"/>
            <a:ext cx="78501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>
                <a:latin typeface="Arial"/>
                <a:cs typeface="Arial"/>
              </a:rPr>
              <a:t>Brand Awareness</a:t>
            </a:r>
          </a:p>
        </p:txBody>
      </p:sp>
      <p:sp>
        <p:nvSpPr>
          <p:cNvPr id="2523177" name="Rectangle 41"/>
          <p:cNvSpPr>
            <a:spLocks noChangeArrowheads="1"/>
          </p:cNvSpPr>
          <p:nvPr/>
        </p:nvSpPr>
        <p:spPr bwMode="auto">
          <a:xfrm>
            <a:off x="0" y="2781048"/>
            <a:ext cx="9144000" cy="1080000"/>
          </a:xfrm>
          <a:prstGeom prst="rect">
            <a:avLst/>
          </a:prstGeom>
          <a:solidFill>
            <a:schemeClr val="accent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  <p:sp>
        <p:nvSpPr>
          <p:cNvPr id="2523178" name="Text Box 42"/>
          <p:cNvSpPr txBox="1">
            <a:spLocks noChangeArrowheads="1"/>
          </p:cNvSpPr>
          <p:nvPr/>
        </p:nvSpPr>
        <p:spPr bwMode="auto">
          <a:xfrm>
            <a:off x="7596336" y="908720"/>
            <a:ext cx="1439838" cy="307777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2014 vs 2015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2523181" name="Text Box 45"/>
          <p:cNvSpPr txBox="1">
            <a:spLocks noChangeArrowheads="1"/>
          </p:cNvSpPr>
          <p:nvPr/>
        </p:nvSpPr>
        <p:spPr bwMode="auto">
          <a:xfrm>
            <a:off x="8567737" y="1916832"/>
            <a:ext cx="576263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+3%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4191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casi – risposte multiple</a:t>
            </a:r>
            <a:endParaRPr lang="it-IT" altLang="it-IT" sz="1200" b="0" dirty="0">
              <a:latin typeface="Arial"/>
              <a:cs typeface="Arial"/>
            </a:endParaRP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8567737" y="3140968"/>
            <a:ext cx="576263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+7%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18" name="Text Box 45"/>
          <p:cNvSpPr txBox="1">
            <a:spLocks noChangeArrowheads="1"/>
          </p:cNvSpPr>
          <p:nvPr/>
        </p:nvSpPr>
        <p:spPr bwMode="auto">
          <a:xfrm>
            <a:off x="8604448" y="5517232"/>
            <a:ext cx="539552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+3%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8567737" y="4293096"/>
            <a:ext cx="576263" cy="30777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 smtClean="0">
                <a:latin typeface="Arial" charset="0"/>
              </a:rPr>
              <a:t>+4%</a:t>
            </a:r>
            <a:endParaRPr lang="it-IT" altLang="it-IT" sz="1400" dirty="0">
              <a:latin typeface="Arial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312367" y="6093296"/>
            <a:ext cx="855298" cy="504056"/>
            <a:chOff x="6965911" y="4881960"/>
            <a:chExt cx="1666087" cy="936104"/>
          </a:xfrm>
        </p:grpSpPr>
        <p:sp>
          <p:nvSpPr>
            <p:cNvPr id="15" name="Rettangolo 14"/>
            <p:cNvSpPr/>
            <p:nvPr/>
          </p:nvSpPr>
          <p:spPr bwMode="auto">
            <a:xfrm>
              <a:off x="7175245" y="5034518"/>
              <a:ext cx="288032" cy="277812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7524594" y="5035331"/>
              <a:ext cx="79963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it-IT" sz="1000" b="0" dirty="0" smtClean="0">
                  <a:latin typeface="Arial"/>
                  <a:cs typeface="Arial"/>
                </a:rPr>
                <a:t>2014</a:t>
              </a:r>
              <a:endParaRPr lang="it-IT" sz="1000" b="0" dirty="0">
                <a:latin typeface="Arial"/>
                <a:cs typeface="Arial"/>
              </a:endParaRPr>
            </a:p>
          </p:txBody>
        </p:sp>
        <p:sp>
          <p:nvSpPr>
            <p:cNvPr id="22" name="Rettangolo 21"/>
            <p:cNvSpPr/>
            <p:nvPr/>
          </p:nvSpPr>
          <p:spPr bwMode="auto">
            <a:xfrm>
              <a:off x="7175245" y="5396236"/>
              <a:ext cx="288032" cy="277812"/>
            </a:xfrm>
            <a:prstGeom prst="rect">
              <a:avLst/>
            </a:prstGeom>
            <a:solidFill>
              <a:srgbClr val="FF66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7505921" y="5350012"/>
              <a:ext cx="1126077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it-IT" sz="1000" b="0" dirty="0" smtClean="0">
                  <a:latin typeface="Arial"/>
                  <a:cs typeface="Arial"/>
                </a:rPr>
                <a:t>2015</a:t>
              </a:r>
              <a:endParaRPr lang="it-IT" sz="1000" b="0" dirty="0">
                <a:latin typeface="Arial"/>
                <a:cs typeface="Arial"/>
              </a:endParaRPr>
            </a:p>
          </p:txBody>
        </p:sp>
        <p:sp>
          <p:nvSpPr>
            <p:cNvPr id="24" name="Rettangolo 23"/>
            <p:cNvSpPr/>
            <p:nvPr/>
          </p:nvSpPr>
          <p:spPr bwMode="auto">
            <a:xfrm>
              <a:off x="6965911" y="4881960"/>
              <a:ext cx="1379775" cy="936104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611188" y="698500"/>
            <a:ext cx="77755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 smtClean="0">
                <a:latin typeface="Arial"/>
                <a:cs typeface="Arial"/>
              </a:rPr>
              <a:t>Quali marche di centri ottici le vengono in mente?</a:t>
            </a:r>
          </a:p>
          <a:p>
            <a:r>
              <a:rPr lang="it-IT" altLang="it-IT" sz="1400" b="0" u="sng" dirty="0" smtClean="0">
                <a:latin typeface="Arial"/>
                <a:cs typeface="Arial"/>
              </a:rPr>
              <a:t>(Conoscenza spontanea + conoscenza stimolata) </a:t>
            </a:r>
            <a:r>
              <a:rPr lang="it-IT" altLang="it-IT" sz="1400" dirty="0" smtClean="0">
                <a:latin typeface="Arial"/>
                <a:cs typeface="Arial"/>
              </a:rPr>
              <a:t> </a:t>
            </a:r>
            <a:endParaRPr lang="it-IT" altLang="it-IT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37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5-05-27 a 16.46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881383"/>
          </a:xfrm>
          <a:prstGeom prst="rect">
            <a:avLst/>
          </a:prstGeom>
        </p:spPr>
      </p:pic>
      <p:sp>
        <p:nvSpPr>
          <p:cNvPr id="1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1145-C946-48E3-8AAC-973A6977857E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2523139" name="Text Box 3"/>
          <p:cNvSpPr txBox="1">
            <a:spLocks noChangeArrowheads="1"/>
          </p:cNvSpPr>
          <p:nvPr/>
        </p:nvSpPr>
        <p:spPr bwMode="auto">
          <a:xfrm>
            <a:off x="107504" y="698500"/>
            <a:ext cx="878497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 smtClean="0">
                <a:latin typeface="Arial"/>
                <a:cs typeface="Arial"/>
              </a:rPr>
              <a:t>Avete dichiarato di conoscere </a:t>
            </a:r>
            <a:r>
              <a:rPr lang="it-IT" altLang="it-IT" dirty="0" err="1" smtClean="0">
                <a:latin typeface="Arial"/>
                <a:cs typeface="Arial"/>
              </a:rPr>
              <a:t>GreenVision</a:t>
            </a:r>
            <a:r>
              <a:rPr lang="it-IT" altLang="it-IT" dirty="0" smtClean="0">
                <a:latin typeface="Arial"/>
                <a:cs typeface="Arial"/>
              </a:rPr>
              <a:t>. </a:t>
            </a:r>
          </a:p>
          <a:p>
            <a:r>
              <a:rPr lang="it-IT" altLang="it-IT" dirty="0" smtClean="0">
                <a:latin typeface="Arial"/>
                <a:cs typeface="Arial"/>
              </a:rPr>
              <a:t>Quali sono le caratteristiche professionali che avete apprezzato maggiormente?</a:t>
            </a:r>
            <a:endParaRPr lang="it-IT" altLang="it-IT" dirty="0">
              <a:latin typeface="Arial"/>
              <a:cs typeface="Arial"/>
            </a:endParaRPr>
          </a:p>
        </p:txBody>
      </p:sp>
      <p:sp>
        <p:nvSpPr>
          <p:cNvPr id="2523140" name="Text Box 4"/>
          <p:cNvSpPr txBox="1">
            <a:spLocks noChangeArrowheads="1"/>
          </p:cNvSpPr>
          <p:nvPr/>
        </p:nvSpPr>
        <p:spPr bwMode="auto">
          <a:xfrm>
            <a:off x="34925" y="30163"/>
            <a:ext cx="78501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>
                <a:latin typeface="Arial"/>
                <a:cs typeface="Arial"/>
              </a:rPr>
              <a:t>Brand Awareness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368694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- 70 casi (risposte multiple)</a:t>
            </a:r>
            <a:endParaRPr lang="it-IT" altLang="it-IT" sz="1200" b="0" dirty="0">
              <a:latin typeface="Arial"/>
              <a:cs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452320" y="1844824"/>
            <a:ext cx="1547664" cy="1077218"/>
          </a:xfrm>
          <a:prstGeom prst="rect">
            <a:avLst/>
          </a:prstGeom>
          <a:solidFill>
            <a:srgbClr val="FFC000">
              <a:alpha val="10196"/>
            </a:srgb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Base rispondente: conoscenza</a:t>
            </a:r>
          </a:p>
          <a:p>
            <a:r>
              <a:rPr lang="it-IT" dirty="0" smtClean="0">
                <a:latin typeface="Arial"/>
                <a:cs typeface="Arial"/>
              </a:rPr>
              <a:t>spontanea</a:t>
            </a:r>
            <a:endParaRPr lang="it-IT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586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AutoShape 2"/>
          <p:cNvSpPr>
            <a:spLocks noChangeArrowheads="1"/>
          </p:cNvSpPr>
          <p:nvPr/>
        </p:nvSpPr>
        <p:spPr bwMode="auto">
          <a:xfrm>
            <a:off x="1763713" y="5157788"/>
            <a:ext cx="5543550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3000" b="0" dirty="0" err="1" smtClean="0">
                <a:latin typeface="Arial"/>
                <a:cs typeface="Arial"/>
              </a:rPr>
              <a:t>iGreen</a:t>
            </a:r>
            <a:r>
              <a:rPr lang="it-IT" altLang="it-IT" sz="3000" b="0" dirty="0" smtClean="0">
                <a:latin typeface="Arial"/>
                <a:cs typeface="Arial"/>
              </a:rPr>
              <a:t> – </a:t>
            </a:r>
            <a:r>
              <a:rPr lang="it-IT" altLang="it-IT" sz="3000" b="0" dirty="0" err="1" smtClean="0">
                <a:latin typeface="Arial"/>
                <a:cs typeface="Arial"/>
              </a:rPr>
              <a:t>Philosopheyes</a:t>
            </a:r>
            <a:endParaRPr lang="it-IT" altLang="it-IT" sz="30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58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1145-C946-48E3-8AAC-973A6977857E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468688"/>
              </p:ext>
            </p:extLst>
          </p:nvPr>
        </p:nvGraphicFramePr>
        <p:xfrm>
          <a:off x="1238424" y="1816207"/>
          <a:ext cx="7005637" cy="383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23139" name="Text Box 3"/>
          <p:cNvSpPr txBox="1">
            <a:spLocks noChangeArrowheads="1"/>
          </p:cNvSpPr>
          <p:nvPr/>
        </p:nvSpPr>
        <p:spPr bwMode="auto">
          <a:xfrm>
            <a:off x="179512" y="833652"/>
            <a:ext cx="87129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latin typeface="Arial"/>
                <a:cs typeface="Arial"/>
              </a:rPr>
              <a:t>Lei </a:t>
            </a:r>
            <a:r>
              <a:rPr lang="it-IT" altLang="it-IT" dirty="0" smtClean="0">
                <a:latin typeface="Arial"/>
                <a:cs typeface="Arial"/>
              </a:rPr>
              <a:t>conosce </a:t>
            </a:r>
            <a:r>
              <a:rPr lang="it-IT" altLang="it-IT" dirty="0">
                <a:latin typeface="Arial"/>
                <a:cs typeface="Arial"/>
              </a:rPr>
              <a:t>anche solo per sentito nominare le montature per occhiali da vista </a:t>
            </a:r>
            <a:r>
              <a:rPr lang="it-IT" altLang="it-IT" dirty="0" err="1" smtClean="0">
                <a:latin typeface="Arial"/>
                <a:cs typeface="Arial"/>
              </a:rPr>
              <a:t>iGreen</a:t>
            </a:r>
            <a:r>
              <a:rPr lang="it-IT" altLang="it-IT" dirty="0" smtClean="0">
                <a:latin typeface="Arial"/>
                <a:cs typeface="Arial"/>
              </a:rPr>
              <a:t>? </a:t>
            </a:r>
            <a:endParaRPr lang="it-IT" altLang="it-IT" dirty="0">
              <a:latin typeface="Arial"/>
              <a:cs typeface="Arial"/>
            </a:endParaRPr>
          </a:p>
        </p:txBody>
      </p:sp>
      <p:sp>
        <p:nvSpPr>
          <p:cNvPr id="2523140" name="Text Box 4"/>
          <p:cNvSpPr txBox="1">
            <a:spLocks noChangeArrowheads="1"/>
          </p:cNvSpPr>
          <p:nvPr/>
        </p:nvSpPr>
        <p:spPr bwMode="auto">
          <a:xfrm>
            <a:off x="34925" y="30163"/>
            <a:ext cx="78501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 err="1" smtClean="0">
                <a:latin typeface="Arial"/>
                <a:cs typeface="Arial"/>
              </a:rPr>
              <a:t>iGreen</a:t>
            </a:r>
            <a:endParaRPr lang="it-IT" altLang="it-IT" sz="3000" b="0" i="1" dirty="0">
              <a:latin typeface="Arial"/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</a:t>
            </a:r>
            <a:r>
              <a:rPr lang="it-IT" altLang="it-IT" sz="1200" b="0" dirty="0">
                <a:latin typeface="Arial"/>
                <a:cs typeface="Arial"/>
              </a:rPr>
              <a:t>casi</a:t>
            </a:r>
          </a:p>
        </p:txBody>
      </p:sp>
      <p:cxnSp>
        <p:nvCxnSpPr>
          <p:cNvPr id="3" name="Connettore 2 2"/>
          <p:cNvCxnSpPr/>
          <p:nvPr/>
        </p:nvCxnSpPr>
        <p:spPr bwMode="auto">
          <a:xfrm>
            <a:off x="3635896" y="2780928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asellaDiTesto 4"/>
          <p:cNvSpPr txBox="1"/>
          <p:nvPr/>
        </p:nvSpPr>
        <p:spPr>
          <a:xfrm>
            <a:off x="5142834" y="2488540"/>
            <a:ext cx="2488672" cy="584775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it-IT" b="0" dirty="0" smtClean="0"/>
              <a:t>18-24enni:       30%</a:t>
            </a:r>
          </a:p>
          <a:p>
            <a:r>
              <a:rPr lang="it-IT" b="0" dirty="0" smtClean="0"/>
              <a:t>25-34enni:       28%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41607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1145-C946-48E3-8AAC-973A6977857E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5242"/>
              </p:ext>
            </p:extLst>
          </p:nvPr>
        </p:nvGraphicFramePr>
        <p:xfrm>
          <a:off x="1238424" y="1816207"/>
          <a:ext cx="7005637" cy="383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23139" name="Text Box 3"/>
          <p:cNvSpPr txBox="1">
            <a:spLocks noChangeArrowheads="1"/>
          </p:cNvSpPr>
          <p:nvPr/>
        </p:nvSpPr>
        <p:spPr bwMode="auto">
          <a:xfrm>
            <a:off x="179512" y="833652"/>
            <a:ext cx="871296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dirty="0">
                <a:latin typeface="Arial"/>
                <a:cs typeface="Arial"/>
              </a:rPr>
              <a:t>Lei </a:t>
            </a:r>
            <a:r>
              <a:rPr lang="it-IT" altLang="it-IT" dirty="0" smtClean="0">
                <a:latin typeface="Arial"/>
                <a:cs typeface="Arial"/>
              </a:rPr>
              <a:t>conosce </a:t>
            </a:r>
            <a:r>
              <a:rPr lang="it-IT" altLang="it-IT" dirty="0">
                <a:latin typeface="Arial"/>
                <a:cs typeface="Arial"/>
              </a:rPr>
              <a:t>anche solo per sentito nominare le montature per occhiali da vista </a:t>
            </a:r>
            <a:r>
              <a:rPr lang="it-IT" altLang="it-IT" dirty="0" err="1" smtClean="0">
                <a:latin typeface="Arial"/>
                <a:cs typeface="Arial"/>
              </a:rPr>
              <a:t>Philosopheyes</a:t>
            </a:r>
            <a:r>
              <a:rPr lang="it-IT" altLang="it-IT" dirty="0" smtClean="0">
                <a:latin typeface="Arial"/>
                <a:cs typeface="Arial"/>
              </a:rPr>
              <a:t>? </a:t>
            </a:r>
            <a:endParaRPr lang="it-IT" altLang="it-IT" dirty="0">
              <a:latin typeface="Arial"/>
              <a:cs typeface="Arial"/>
            </a:endParaRPr>
          </a:p>
        </p:txBody>
      </p:sp>
      <p:sp>
        <p:nvSpPr>
          <p:cNvPr id="2523140" name="Text Box 4"/>
          <p:cNvSpPr txBox="1">
            <a:spLocks noChangeArrowheads="1"/>
          </p:cNvSpPr>
          <p:nvPr/>
        </p:nvSpPr>
        <p:spPr bwMode="auto">
          <a:xfrm>
            <a:off x="34925" y="30163"/>
            <a:ext cx="78501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 err="1" smtClean="0">
                <a:latin typeface="Arial"/>
                <a:cs typeface="Arial"/>
              </a:rPr>
              <a:t>Philosopheyes</a:t>
            </a:r>
            <a:endParaRPr lang="it-IT" altLang="it-IT" sz="3000" b="0" i="1" dirty="0">
              <a:latin typeface="Arial"/>
              <a:cs typeface="Arial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</a:t>
            </a:r>
            <a:r>
              <a:rPr lang="it-IT" altLang="it-IT" sz="1200" b="0" dirty="0">
                <a:latin typeface="Arial"/>
                <a:cs typeface="Arial"/>
              </a:rPr>
              <a:t>casi</a:t>
            </a:r>
          </a:p>
        </p:txBody>
      </p:sp>
      <p:cxnSp>
        <p:nvCxnSpPr>
          <p:cNvPr id="3" name="Connettore 2 2"/>
          <p:cNvCxnSpPr/>
          <p:nvPr/>
        </p:nvCxnSpPr>
        <p:spPr bwMode="auto">
          <a:xfrm>
            <a:off x="3635896" y="2780928"/>
            <a:ext cx="115212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asellaDiTesto 4"/>
          <p:cNvSpPr txBox="1"/>
          <p:nvPr/>
        </p:nvSpPr>
        <p:spPr>
          <a:xfrm>
            <a:off x="5142834" y="2488540"/>
            <a:ext cx="2488672" cy="58477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b="0" dirty="0" smtClean="0"/>
              <a:t>18-24enni:       25%</a:t>
            </a:r>
          </a:p>
          <a:p>
            <a:r>
              <a:rPr lang="it-IT" b="0" dirty="0" smtClean="0"/>
              <a:t>25-34enni:       32%</a:t>
            </a:r>
            <a:endParaRPr lang="it-IT" b="0" dirty="0"/>
          </a:p>
        </p:txBody>
      </p:sp>
    </p:spTree>
    <p:extLst>
      <p:ext uri="{BB962C8B-B14F-4D97-AF65-F5344CB8AC3E}">
        <p14:creationId xmlns:p14="http://schemas.microsoft.com/office/powerpoint/2010/main" val="120947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AutoShape 2"/>
          <p:cNvSpPr>
            <a:spLocks noChangeArrowheads="1"/>
          </p:cNvSpPr>
          <p:nvPr/>
        </p:nvSpPr>
        <p:spPr bwMode="auto">
          <a:xfrm>
            <a:off x="1763713" y="5157788"/>
            <a:ext cx="5543550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3000" b="0" dirty="0" smtClean="0">
                <a:latin typeface="Arial"/>
                <a:cs typeface="Arial"/>
              </a:rPr>
              <a:t>Conclusioni</a:t>
            </a:r>
            <a:endParaRPr lang="it-IT" altLang="it-IT" sz="30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90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9A2DE-21BD-464C-8002-5F96D04CF5BF}" type="slidenum">
              <a:rPr lang="it-IT"/>
              <a:pPr/>
              <a:t>17</a:t>
            </a:fld>
            <a:endParaRPr lang="it-IT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95736" y="836712"/>
            <a:ext cx="6696744" cy="136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Spontaneamente, ovvero senza che vengano citate alternative di risposta, la maggior parte </a:t>
            </a:r>
            <a:r>
              <a:rPr lang="it-IT" sz="1500" b="0" dirty="0">
                <a:solidFill>
                  <a:srgbClr val="000000"/>
                </a:solidFill>
                <a:latin typeface="Arial"/>
                <a:cs typeface="Arial"/>
              </a:rPr>
              <a:t>degli </a:t>
            </a: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intervistati (il 40%) sostiene di non conoscere marchi </a:t>
            </a:r>
            <a:r>
              <a:rPr lang="it-IT" sz="1500" b="0" dirty="0">
                <a:solidFill>
                  <a:srgbClr val="000000"/>
                </a:solidFill>
                <a:latin typeface="Arial"/>
                <a:cs typeface="Arial"/>
              </a:rPr>
              <a:t>di centri </a:t>
            </a: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ottici.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Il 23% cita il marchio "</a:t>
            </a:r>
            <a:r>
              <a:rPr lang="it-IT" sz="1500" b="0" dirty="0" err="1" smtClean="0">
                <a:solidFill>
                  <a:srgbClr val="000000"/>
                </a:solidFill>
                <a:latin typeface="Arial"/>
                <a:cs typeface="Arial"/>
              </a:rPr>
              <a:t>Salmoiraghi</a:t>
            </a: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 e Viganò", il 13% "Avanzi" e il 14% </a:t>
            </a:r>
            <a:r>
              <a:rPr lang="it-IT" sz="1500" b="0" dirty="0" err="1" smtClean="0">
                <a:solidFill>
                  <a:srgbClr val="000000"/>
                </a:solidFill>
                <a:latin typeface="Arial"/>
                <a:cs typeface="Arial"/>
              </a:rPr>
              <a:t>GreenVision</a:t>
            </a: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, tutti in crescita rispetto all’anno precedente.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512" y="0"/>
            <a:ext cx="510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it-IT" altLang="it-IT" sz="3000" b="0" i="1" dirty="0" smtClean="0">
                <a:latin typeface="Arial"/>
                <a:cs typeface="Arial"/>
              </a:rPr>
              <a:t>Conclusioni</a:t>
            </a:r>
            <a:endParaRPr lang="it-IT" altLang="it-IT" sz="3000" b="0" i="1" dirty="0">
              <a:latin typeface="Arial"/>
              <a:cs typeface="Arial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1905000" y="6597650"/>
            <a:ext cx="525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504" y="2780928"/>
            <a:ext cx="87849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Sommando le risposte spontanee e stimolate, la percentuale di coloro che dichiarano di non conoscere nessun marchio scende al 10%.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La conoscenza complessiva del marchio "</a:t>
            </a:r>
            <a:r>
              <a:rPr lang="it-IT" sz="1500" b="0" dirty="0" err="1" smtClean="0">
                <a:solidFill>
                  <a:srgbClr val="000000"/>
                </a:solidFill>
                <a:latin typeface="Arial"/>
                <a:cs typeface="Arial"/>
              </a:rPr>
              <a:t>Salmoiraghi</a:t>
            </a: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 e Viganò" aumenta del 3%rispetto alla rilevazione del 2014 arrivando al 70%. Si assesta al 47% la conoscenza del marchio "Avanzi" (+4% rispetto al 2014).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Il marchio GreenVision, con una conoscenza complessiva del 55%, ottiene un +7% rispetto al 2014, ottenendo la crescita percentuale più alta. 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411760" y="5013176"/>
            <a:ext cx="432048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Infine, il 21% (+5%) del campione </a:t>
            </a:r>
            <a:r>
              <a:rPr lang="it-IT" alt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conosce, anche </a:t>
            </a:r>
            <a:r>
              <a:rPr lang="it-IT" altLang="it-IT" sz="1500" b="0" dirty="0">
                <a:solidFill>
                  <a:srgbClr val="000000"/>
                </a:solidFill>
                <a:latin typeface="Arial"/>
                <a:cs typeface="Arial"/>
              </a:rPr>
              <a:t>solo per sentito </a:t>
            </a:r>
            <a:r>
              <a:rPr lang="it-IT" alt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nominare, </a:t>
            </a:r>
            <a:r>
              <a:rPr lang="it-IT" altLang="it-IT" sz="1500" b="0" dirty="0">
                <a:solidFill>
                  <a:srgbClr val="000000"/>
                </a:solidFill>
                <a:latin typeface="Arial"/>
                <a:cs typeface="Arial"/>
              </a:rPr>
              <a:t>le montature per occhiali da vista </a:t>
            </a:r>
            <a:r>
              <a:rPr lang="it-IT" altLang="it-IT" sz="1500" b="0" dirty="0" err="1" smtClean="0">
                <a:solidFill>
                  <a:srgbClr val="000000"/>
                </a:solidFill>
                <a:latin typeface="Arial"/>
                <a:cs typeface="Arial"/>
              </a:rPr>
              <a:t>iGreen</a:t>
            </a:r>
            <a:r>
              <a:rPr lang="it-IT" alt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Il 14% dichiara di conoscere </a:t>
            </a:r>
            <a:r>
              <a:rPr lang="it-IT" sz="1500" b="0" dirty="0" err="1" smtClean="0">
                <a:solidFill>
                  <a:srgbClr val="000000"/>
                </a:solidFill>
                <a:latin typeface="Arial"/>
                <a:cs typeface="Arial"/>
              </a:rPr>
              <a:t>Philosopheyes</a:t>
            </a:r>
            <a:r>
              <a:rPr lang="it-IT" sz="1500" b="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3" name="Immagine 2" descr="conclusio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1988840" cy="1988840"/>
          </a:xfrm>
          <a:prstGeom prst="rect">
            <a:avLst/>
          </a:prstGeom>
        </p:spPr>
      </p:pic>
      <p:pic>
        <p:nvPicPr>
          <p:cNvPr id="2" name="Immagine 1" descr="iGree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667" y="4941168"/>
            <a:ext cx="2327460" cy="1368152"/>
          </a:xfrm>
          <a:prstGeom prst="rect">
            <a:avLst/>
          </a:prstGeom>
        </p:spPr>
      </p:pic>
      <p:pic>
        <p:nvPicPr>
          <p:cNvPr id="5" name="Immagine 4" descr="imgPhil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6481" r="12870" b="6425"/>
          <a:stretch/>
        </p:blipFill>
        <p:spPr>
          <a:xfrm>
            <a:off x="0" y="4653136"/>
            <a:ext cx="2396435" cy="161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9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A9BE07-8261-4772-8411-F7E68B8E085C}" type="slidenum">
              <a:rPr lang="it-IT" altLang="it-IT"/>
              <a:pPr/>
              <a:t>2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Research</a:t>
            </a:r>
            <a:r>
              <a:rPr lang="it-IT" altLang="it-IT" b="0" dirty="0"/>
              <a:t> – C </a:t>
            </a:r>
            <a:r>
              <a:rPr lang="it-IT" altLang="it-IT" b="0" dirty="0" smtClean="0"/>
              <a:t>2015173 </a:t>
            </a:r>
            <a:r>
              <a:rPr lang="it-IT" altLang="it-IT" b="0" dirty="0" err="1" smtClean="0"/>
              <a:t>GreenVision</a:t>
            </a:r>
            <a:r>
              <a:rPr lang="it-IT" altLang="it-IT" b="0" dirty="0" smtClean="0"/>
              <a:t> </a:t>
            </a:r>
            <a:r>
              <a:rPr lang="it-IT" altLang="it-IT" b="0" dirty="0"/>
              <a:t>– Omnibus</a:t>
            </a:r>
          </a:p>
        </p:txBody>
      </p:sp>
      <p:sp>
        <p:nvSpPr>
          <p:cNvPr id="2195458" name="Text Box 2"/>
          <p:cNvSpPr txBox="1">
            <a:spLocks noChangeArrowheads="1"/>
          </p:cNvSpPr>
          <p:nvPr/>
        </p:nvSpPr>
        <p:spPr bwMode="auto">
          <a:xfrm>
            <a:off x="34925" y="44450"/>
            <a:ext cx="3276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>
                <a:latin typeface="Arial"/>
                <a:cs typeface="Arial"/>
              </a:rPr>
              <a:t>Indice</a:t>
            </a:r>
          </a:p>
        </p:txBody>
      </p:sp>
      <p:sp>
        <p:nvSpPr>
          <p:cNvPr id="2195459" name="Text Box 3"/>
          <p:cNvSpPr txBox="1">
            <a:spLocks noChangeArrowheads="1"/>
          </p:cNvSpPr>
          <p:nvPr/>
        </p:nvSpPr>
        <p:spPr bwMode="auto">
          <a:xfrm>
            <a:off x="755650" y="2093913"/>
            <a:ext cx="7391400" cy="264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altLang="it-IT" b="0" dirty="0">
                <a:latin typeface="Arial"/>
                <a:cs typeface="Arial"/>
              </a:rPr>
              <a:t>					                             Pag.</a:t>
            </a:r>
          </a:p>
          <a:p>
            <a:pPr algn="l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endParaRPr lang="it-IT" altLang="it-IT" sz="300" b="0" dirty="0">
              <a:latin typeface="Arial"/>
              <a:cs typeface="Arial"/>
            </a:endParaRPr>
          </a:p>
          <a:p>
            <a:pPr algn="just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altLang="it-IT" b="0" dirty="0">
                <a:latin typeface="Arial"/>
                <a:cs typeface="Arial"/>
              </a:rPr>
              <a:t>	Documento informativo			     	  3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altLang="it-IT" b="0" dirty="0">
                <a:latin typeface="Arial"/>
                <a:cs typeface="Arial"/>
              </a:rPr>
              <a:t>	Il campione					  4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altLang="it-IT" b="0" dirty="0">
                <a:latin typeface="Arial"/>
                <a:cs typeface="Arial"/>
              </a:rPr>
              <a:t>	</a:t>
            </a:r>
            <a:r>
              <a:rPr lang="it-IT" altLang="it-IT" b="0" dirty="0" smtClean="0">
                <a:latin typeface="Arial"/>
                <a:cs typeface="Arial"/>
              </a:rPr>
              <a:t>Brand Awareness</a:t>
            </a:r>
            <a:r>
              <a:rPr lang="it-IT" altLang="it-IT" b="0" dirty="0">
                <a:latin typeface="Arial"/>
                <a:cs typeface="Arial"/>
              </a:rPr>
              <a:t>					  </a:t>
            </a:r>
            <a:r>
              <a:rPr lang="it-IT" altLang="it-IT" b="0" dirty="0" smtClean="0">
                <a:latin typeface="Arial"/>
                <a:cs typeface="Arial"/>
              </a:rPr>
              <a:t>8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altLang="it-IT" b="0" dirty="0">
                <a:latin typeface="Arial"/>
                <a:cs typeface="Arial"/>
              </a:rPr>
              <a:t>	</a:t>
            </a:r>
            <a:r>
              <a:rPr lang="it-IT" altLang="it-IT" b="0" dirty="0" err="1" smtClean="0">
                <a:latin typeface="Arial"/>
                <a:cs typeface="Arial"/>
              </a:rPr>
              <a:t>iGreen</a:t>
            </a:r>
            <a:r>
              <a:rPr lang="it-IT" altLang="it-IT" b="0" dirty="0" smtClean="0">
                <a:latin typeface="Arial"/>
                <a:cs typeface="Arial"/>
              </a:rPr>
              <a:t> e </a:t>
            </a:r>
            <a:r>
              <a:rPr lang="it-IT" altLang="it-IT" b="0" dirty="0" err="1" smtClean="0">
                <a:latin typeface="Arial"/>
                <a:cs typeface="Arial"/>
              </a:rPr>
              <a:t>Philosopheyes</a:t>
            </a:r>
            <a:r>
              <a:rPr lang="it-IT" altLang="it-IT" b="0" dirty="0" smtClean="0">
                <a:latin typeface="Arial"/>
                <a:cs typeface="Arial"/>
              </a:rPr>
              <a:t>				13</a:t>
            </a:r>
          </a:p>
          <a:p>
            <a:pPr algn="just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altLang="it-IT" b="0" dirty="0">
                <a:latin typeface="Arial"/>
                <a:cs typeface="Arial"/>
              </a:rPr>
              <a:t>	</a:t>
            </a:r>
            <a:r>
              <a:rPr lang="it-IT" altLang="it-IT" b="0" dirty="0" smtClean="0">
                <a:latin typeface="Arial"/>
                <a:cs typeface="Arial"/>
              </a:rPr>
              <a:t>Conclusioni				</a:t>
            </a:r>
            <a:r>
              <a:rPr lang="it-IT" altLang="it-IT" b="0" smtClean="0">
                <a:latin typeface="Arial"/>
                <a:cs typeface="Arial"/>
              </a:rPr>
              <a:t>	16</a:t>
            </a:r>
            <a:endParaRPr lang="it-IT" altLang="it-IT" b="0" dirty="0">
              <a:latin typeface="Arial"/>
              <a:cs typeface="Arial"/>
            </a:endParaRPr>
          </a:p>
          <a:p>
            <a:pPr algn="just">
              <a:lnSpc>
                <a:spcPct val="11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altLang="it-IT" b="0" dirty="0">
                <a:latin typeface="Arial"/>
                <a:cs typeface="Arial"/>
              </a:rPr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14ED1-D1C4-4E24-9EF1-E6880072F22C}" type="slidenum">
              <a:rPr lang="it-IT" altLang="it-IT"/>
              <a:pPr/>
              <a:t>3</a:t>
            </a:fld>
            <a:endParaRPr lang="it-IT" alt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2926598" name="Rectangle 6"/>
          <p:cNvSpPr>
            <a:spLocks noChangeArrowheads="1"/>
          </p:cNvSpPr>
          <p:nvPr/>
        </p:nvSpPr>
        <p:spPr bwMode="auto">
          <a:xfrm>
            <a:off x="323528" y="1700808"/>
            <a:ext cx="8458200" cy="446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73050" indent="-273050" algn="l"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4538" indent="-292100" algn="l"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282700" indent="-228600" algn="l"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01800" indent="-228600" algn="l"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120900" indent="-228600" algn="l"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78100" indent="-228600" fontAlgn="base">
              <a:spcBef>
                <a:spcPct val="0"/>
              </a:spcBef>
              <a:spcAft>
                <a:spcPct val="0"/>
              </a:spcAft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035300" indent="-228600" fontAlgn="base">
              <a:spcBef>
                <a:spcPct val="0"/>
              </a:spcBef>
              <a:spcAft>
                <a:spcPct val="0"/>
              </a:spcAft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92500" indent="-228600" fontAlgn="base">
              <a:spcBef>
                <a:spcPct val="0"/>
              </a:spcBef>
              <a:spcAft>
                <a:spcPct val="0"/>
              </a:spcAft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949700" indent="-228600" fontAlgn="base">
              <a:spcBef>
                <a:spcPct val="0"/>
              </a:spcBef>
              <a:spcAft>
                <a:spcPct val="0"/>
              </a:spcAft>
              <a:tabLst>
                <a:tab pos="66675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Titolo</a:t>
            </a:r>
            <a:r>
              <a:rPr lang="it-IT" altLang="it-IT" sz="1400" b="0" dirty="0">
                <a:latin typeface="Arial" charset="0"/>
              </a:rPr>
              <a:t>: “</a:t>
            </a:r>
            <a:r>
              <a:rPr lang="it-IT" altLang="it-IT" sz="1400" b="0" dirty="0">
                <a:latin typeface="Arial" charset="0"/>
                <a:cs typeface="Arial" charset="0"/>
              </a:rPr>
              <a:t>Notorietà del marchio </a:t>
            </a:r>
            <a:r>
              <a:rPr lang="it-IT" altLang="it-IT" sz="1400" b="0" dirty="0" err="1">
                <a:latin typeface="Arial" charset="0"/>
                <a:cs typeface="Arial" charset="0"/>
              </a:rPr>
              <a:t>GreenVision</a:t>
            </a:r>
            <a:r>
              <a:rPr lang="it-IT" altLang="it-IT" sz="1400" b="0" dirty="0">
                <a:latin typeface="Arial" charset="0"/>
              </a:rPr>
              <a:t>”.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Soggetto che ha realizzato il sondaggio</a:t>
            </a:r>
            <a:r>
              <a:rPr lang="it-IT" altLang="it-IT" sz="1400" b="0" dirty="0">
                <a:latin typeface="Arial" charset="0"/>
              </a:rPr>
              <a:t>: </a:t>
            </a:r>
            <a:r>
              <a:rPr lang="it-IT" altLang="it-IT" sz="1400" b="0" dirty="0" err="1">
                <a:latin typeface="Arial" charset="0"/>
              </a:rPr>
              <a:t>Coesis</a:t>
            </a:r>
            <a:r>
              <a:rPr lang="it-IT" altLang="it-IT" sz="1400" b="0" dirty="0">
                <a:latin typeface="Arial" charset="0"/>
              </a:rPr>
              <a:t> Research </a:t>
            </a:r>
            <a:r>
              <a:rPr lang="it-IT" altLang="it-IT" sz="1400" b="0" dirty="0" err="1">
                <a:latin typeface="Arial" charset="0"/>
              </a:rPr>
              <a:t>Srl</a:t>
            </a:r>
            <a:r>
              <a:rPr lang="it-IT" altLang="it-IT" sz="1400" b="0" dirty="0">
                <a:latin typeface="Arial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Committente e acquirente</a:t>
            </a:r>
            <a:r>
              <a:rPr lang="it-IT" altLang="it-IT" sz="1400" b="0" dirty="0">
                <a:latin typeface="Arial" charset="0"/>
              </a:rPr>
              <a:t>: Gruppo </a:t>
            </a:r>
            <a:r>
              <a:rPr lang="it-IT" altLang="it-IT" sz="1400" b="0" dirty="0" err="1">
                <a:latin typeface="Arial" charset="0"/>
              </a:rPr>
              <a:t>GreenVision</a:t>
            </a:r>
            <a:r>
              <a:rPr lang="it-IT" altLang="it-IT" sz="1400" b="0" dirty="0">
                <a:latin typeface="Arial" charset="0"/>
              </a:rPr>
              <a:t>.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Tipo e oggetto del sondaggio</a:t>
            </a:r>
            <a:r>
              <a:rPr lang="it-IT" altLang="it-IT" sz="1400" b="0" dirty="0">
                <a:latin typeface="Arial" charset="0"/>
              </a:rPr>
              <a:t>: interviste telefoniche CATI </a:t>
            </a:r>
            <a:r>
              <a:rPr lang="it-IT" altLang="it-IT" sz="1400" b="0" dirty="0">
                <a:latin typeface="Arial" charset="0"/>
                <a:cs typeface="Times New Roman" pitchFamily="18" charset="0"/>
              </a:rPr>
              <a:t>per stimare il livello di conoscenza del marchio </a:t>
            </a:r>
            <a:r>
              <a:rPr lang="it-IT" altLang="it-IT" sz="1400" b="0" dirty="0" err="1">
                <a:latin typeface="Arial" charset="0"/>
                <a:cs typeface="Times New Roman" pitchFamily="18" charset="0"/>
              </a:rPr>
              <a:t>GreenVision</a:t>
            </a:r>
            <a:r>
              <a:rPr lang="it-IT" altLang="it-IT" sz="1400" b="0" dirty="0">
                <a:latin typeface="Arial" charset="0"/>
                <a:cs typeface="Times New Roman" pitchFamily="18" charset="0"/>
              </a:rPr>
              <a:t> e di alcuni marchi concorrenti. 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Numero delle persone interpellate</a:t>
            </a:r>
            <a:r>
              <a:rPr lang="it-IT" altLang="it-IT" sz="1400" b="0" dirty="0">
                <a:latin typeface="Arial" charset="0"/>
              </a:rPr>
              <a:t>: sono stati intervistati 5</a:t>
            </a:r>
            <a:r>
              <a:rPr lang="it-IT" altLang="it-IT" sz="1400" b="0" dirty="0" smtClean="0">
                <a:latin typeface="Arial" charset="0"/>
              </a:rPr>
              <a:t>00 </a:t>
            </a:r>
            <a:r>
              <a:rPr lang="it-IT" altLang="it-IT" sz="1400" b="0" dirty="0">
                <a:latin typeface="Arial" charset="0"/>
              </a:rPr>
              <a:t>soggetti, campione rappresentativo della popolazione adulta residente nel territorio italiano, </a:t>
            </a:r>
            <a:r>
              <a:rPr lang="it-IT" altLang="it-IT" sz="1400" b="0" dirty="0" smtClean="0">
                <a:latin typeface="Arial" charset="0"/>
              </a:rPr>
              <a:t>con le stesse caratteristiche sociodemografiche del campione dell’anno scorso, questo per ottenere dati perfettamente comparabili. Fonte </a:t>
            </a:r>
            <a:r>
              <a:rPr lang="it-IT" altLang="it-IT" sz="1400" b="0" dirty="0">
                <a:latin typeface="Arial" charset="0"/>
              </a:rPr>
              <a:t>per la distribuzione dei parametri: dati Istat.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Raccolta delle informazioni ed elaborazione dei dati</a:t>
            </a:r>
            <a:r>
              <a:rPr lang="it-IT" altLang="it-IT" sz="1400" b="0" dirty="0">
                <a:latin typeface="Arial" charset="0"/>
              </a:rPr>
              <a:t>: gli intervistati sono stati contattati e intervistati individualmente mediante telefono. L’elaborazione dei dati è avvenuta con il software </a:t>
            </a:r>
            <a:r>
              <a:rPr lang="it-IT" altLang="it-IT" sz="1400" b="0" dirty="0" smtClean="0">
                <a:latin typeface="Arial" charset="0"/>
              </a:rPr>
              <a:t>Pulsar.</a:t>
            </a:r>
            <a:endParaRPr lang="it-IT" altLang="it-IT" sz="1400" b="0" dirty="0">
              <a:latin typeface="Arial" charset="0"/>
            </a:endParaRP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Margine di errore</a:t>
            </a:r>
            <a:r>
              <a:rPr lang="it-IT" altLang="it-IT" sz="1400" b="0" dirty="0">
                <a:latin typeface="Arial" charset="0"/>
              </a:rPr>
              <a:t>: complessivamente non superiore </a:t>
            </a:r>
            <a:r>
              <a:rPr lang="it-IT" altLang="it-IT" sz="1400" b="0" dirty="0" smtClean="0">
                <a:latin typeface="Arial" charset="0"/>
              </a:rPr>
              <a:t>±4,4 </a:t>
            </a:r>
            <a:r>
              <a:rPr lang="it-IT" altLang="it-IT" sz="1400" b="0" dirty="0">
                <a:latin typeface="Arial" charset="0"/>
              </a:rPr>
              <a:t>punti percentuali.</a:t>
            </a: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Universo di riferimento</a:t>
            </a:r>
            <a:r>
              <a:rPr lang="it-IT" altLang="it-IT" sz="1400" b="0" dirty="0">
                <a:latin typeface="Arial" charset="0"/>
              </a:rPr>
              <a:t>: popolazione italiana adulta, pari a circa </a:t>
            </a:r>
            <a:r>
              <a:rPr lang="it-IT" altLang="it-IT" sz="1400" b="0" dirty="0" smtClean="0">
                <a:latin typeface="Arial" charset="0"/>
              </a:rPr>
              <a:t>60 </a:t>
            </a:r>
            <a:r>
              <a:rPr lang="it-IT" altLang="it-IT" sz="1400" b="0" dirty="0">
                <a:latin typeface="Arial" charset="0"/>
              </a:rPr>
              <a:t>milioni di individui</a:t>
            </a:r>
            <a:r>
              <a:rPr lang="it-IT" altLang="it-IT" sz="1400" b="0" dirty="0">
                <a:latin typeface="Arial" charset="0"/>
                <a:cs typeface="Times New Roman" pitchFamily="18" charset="0"/>
              </a:rPr>
              <a:t>.</a:t>
            </a:r>
            <a:endParaRPr lang="it-IT" altLang="it-IT" sz="1400" b="0" dirty="0">
              <a:latin typeface="Arial" charset="0"/>
            </a:endParaRPr>
          </a:p>
          <a:p>
            <a:pPr algn="just">
              <a:lnSpc>
                <a:spcPct val="105000"/>
              </a:lnSpc>
              <a:spcBef>
                <a:spcPct val="40000"/>
              </a:spcBef>
              <a:buSzPct val="105000"/>
              <a:buFont typeface="Wingdings" pitchFamily="2" charset="2"/>
              <a:buBlip>
                <a:blip r:embed="rId2"/>
              </a:buBlip>
            </a:pPr>
            <a:r>
              <a:rPr lang="it-IT" altLang="it-IT" sz="1400" dirty="0">
                <a:latin typeface="Arial" charset="0"/>
              </a:rPr>
              <a:t>Date di realizzazione del sondaggio</a:t>
            </a:r>
            <a:r>
              <a:rPr lang="it-IT" altLang="it-IT" sz="1400" b="0" dirty="0">
                <a:latin typeface="Arial" charset="0"/>
              </a:rPr>
              <a:t>: </a:t>
            </a:r>
            <a:r>
              <a:rPr lang="it-IT" altLang="it-IT" sz="1400" b="0" dirty="0" smtClean="0">
                <a:latin typeface="Arial" charset="0"/>
              </a:rPr>
              <a:t>5-6 Maggio 2015.</a:t>
            </a:r>
            <a:endParaRPr lang="it-IT" altLang="it-IT" sz="1400" b="0" dirty="0">
              <a:latin typeface="Arial" charset="0"/>
            </a:endParaRPr>
          </a:p>
        </p:txBody>
      </p:sp>
      <p:sp>
        <p:nvSpPr>
          <p:cNvPr id="2926600" name="Text Box 8"/>
          <p:cNvSpPr txBox="1">
            <a:spLocks noChangeArrowheads="1"/>
          </p:cNvSpPr>
          <p:nvPr/>
        </p:nvSpPr>
        <p:spPr bwMode="auto">
          <a:xfrm>
            <a:off x="34925" y="58738"/>
            <a:ext cx="892956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it-IT" altLang="it-IT" sz="2600" b="0" i="1" dirty="0">
                <a:latin typeface="Arial"/>
                <a:cs typeface="Arial"/>
              </a:rPr>
              <a:t>Documento informativo</a:t>
            </a:r>
          </a:p>
          <a:p>
            <a:pPr algn="l" eaLnBrk="0" hangingPunct="0"/>
            <a:endParaRPr lang="it-IT" altLang="it-IT" sz="1000" dirty="0"/>
          </a:p>
          <a:p>
            <a:pPr algn="l" eaLnBrk="0" hangingPunct="0"/>
            <a:r>
              <a:rPr lang="it-IT" altLang="it-IT" sz="1000" b="0" dirty="0">
                <a:latin typeface="Arial"/>
                <a:cs typeface="Arial"/>
              </a:rPr>
              <a:t>(in ottemperanza al regolamento dell’autorità per le Garanzie nelle Comunicazioni in materia di pubblicazione e diffusione dei sondaggi sui mezzi di comunicazione di massa: delibera 153/02/</a:t>
            </a:r>
            <a:r>
              <a:rPr lang="it-IT" altLang="it-IT" sz="1000" b="0" dirty="0" err="1">
                <a:latin typeface="Arial"/>
                <a:cs typeface="Arial"/>
              </a:rPr>
              <a:t>CSP</a:t>
            </a:r>
            <a:r>
              <a:rPr lang="it-IT" altLang="it-IT" sz="1000" b="0" dirty="0">
                <a:latin typeface="Arial"/>
                <a:cs typeface="Arial"/>
              </a:rPr>
              <a:t>, allegato A, art. 3,  pubblicato su G. U. 185 </a:t>
            </a:r>
            <a:r>
              <a:rPr lang="it-IT" altLang="it-IT" sz="1000" b="0" dirty="0" smtClean="0">
                <a:latin typeface="Arial"/>
                <a:cs typeface="Arial"/>
              </a:rPr>
              <a:t>dell'8/8/2002</a:t>
            </a:r>
            <a:r>
              <a:rPr lang="it-IT" altLang="it-IT" sz="1000" b="0" dirty="0">
                <a:latin typeface="Arial"/>
                <a:cs typeface="Arial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706" name="AutoShape 2"/>
          <p:cNvSpPr>
            <a:spLocks noChangeArrowheads="1"/>
          </p:cNvSpPr>
          <p:nvPr/>
        </p:nvSpPr>
        <p:spPr bwMode="auto">
          <a:xfrm>
            <a:off x="1763713" y="5157788"/>
            <a:ext cx="5543550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3000" b="0" dirty="0">
                <a:latin typeface="Arial"/>
                <a:cs typeface="Arial"/>
              </a:rPr>
              <a:t>Il campione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F01AF-737D-49AC-A52A-A7C1F6EC4FE0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2962434" name="Text Box 2"/>
          <p:cNvSpPr txBox="1">
            <a:spLocks noChangeArrowheads="1"/>
          </p:cNvSpPr>
          <p:nvPr/>
        </p:nvSpPr>
        <p:spPr bwMode="auto">
          <a:xfrm>
            <a:off x="76200" y="44450"/>
            <a:ext cx="510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>
                <a:latin typeface="Arial"/>
                <a:cs typeface="Arial"/>
              </a:rPr>
              <a:t>Il campione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60733"/>
              </p:ext>
            </p:extLst>
          </p:nvPr>
        </p:nvGraphicFramePr>
        <p:xfrm>
          <a:off x="230188" y="554038"/>
          <a:ext cx="5514975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614128"/>
              </p:ext>
            </p:extLst>
          </p:nvPr>
        </p:nvGraphicFramePr>
        <p:xfrm>
          <a:off x="3873500" y="1319213"/>
          <a:ext cx="5040313" cy="4348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62441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</a:t>
            </a:r>
            <a:r>
              <a:rPr lang="it-IT" altLang="it-IT" sz="1200" b="0" dirty="0">
                <a:latin typeface="Arial"/>
                <a:cs typeface="Arial"/>
              </a:rPr>
              <a:t>casi</a:t>
            </a:r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865678"/>
              </p:ext>
            </p:extLst>
          </p:nvPr>
        </p:nvGraphicFramePr>
        <p:xfrm>
          <a:off x="301625" y="3146425"/>
          <a:ext cx="5514975" cy="296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62446" name="Text Box 14"/>
          <p:cNvSpPr txBox="1">
            <a:spLocks noChangeArrowheads="1"/>
          </p:cNvSpPr>
          <p:nvPr/>
        </p:nvSpPr>
        <p:spPr bwMode="auto">
          <a:xfrm>
            <a:off x="5534025" y="5668963"/>
            <a:ext cx="2133600" cy="7127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0" dirty="0">
                <a:latin typeface="Arial" charset="0"/>
              </a:rPr>
              <a:t>Età media:   </a:t>
            </a:r>
          </a:p>
          <a:p>
            <a:pPr>
              <a:spcBef>
                <a:spcPct val="50000"/>
              </a:spcBef>
            </a:pPr>
            <a:r>
              <a:rPr lang="it-IT" altLang="it-IT" b="0" dirty="0">
                <a:latin typeface="Arial" charset="0"/>
              </a:rPr>
              <a:t>48 anni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531194-C06E-4B69-95F1-666BE902B8FB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530424"/>
              </p:ext>
            </p:extLst>
          </p:nvPr>
        </p:nvGraphicFramePr>
        <p:xfrm>
          <a:off x="179388" y="703263"/>
          <a:ext cx="4557712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783566"/>
              </p:ext>
            </p:extLst>
          </p:nvPr>
        </p:nvGraphicFramePr>
        <p:xfrm>
          <a:off x="3203848" y="2204864"/>
          <a:ext cx="6856413" cy="414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60388" name="Text Box 4"/>
          <p:cNvSpPr txBox="1">
            <a:spLocks noChangeArrowheads="1"/>
          </p:cNvSpPr>
          <p:nvPr/>
        </p:nvSpPr>
        <p:spPr bwMode="auto">
          <a:xfrm>
            <a:off x="76200" y="44450"/>
            <a:ext cx="510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2800" i="1"/>
              <a:t>Il campione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</a:t>
            </a:r>
            <a:r>
              <a:rPr lang="it-IT" altLang="it-IT" sz="1200" b="0" dirty="0">
                <a:latin typeface="Arial"/>
                <a:cs typeface="Arial"/>
              </a:rPr>
              <a:t>casi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22353-A07A-4C4F-9052-A5601363F5B4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2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2964483" name="Text Box 3"/>
          <p:cNvSpPr txBox="1">
            <a:spLocks noChangeArrowheads="1"/>
          </p:cNvSpPr>
          <p:nvPr/>
        </p:nvSpPr>
        <p:spPr bwMode="auto">
          <a:xfrm>
            <a:off x="76200" y="44450"/>
            <a:ext cx="51054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>
                <a:latin typeface="Arial"/>
                <a:cs typeface="Arial"/>
              </a:rPr>
              <a:t>Il campione</a:t>
            </a:r>
          </a:p>
        </p:txBody>
      </p:sp>
      <p:pic>
        <p:nvPicPr>
          <p:cNvPr id="2964500" name="Picture 20" descr="Aree Niel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2979737" cy="36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4501" name="Text Box 21"/>
          <p:cNvSpPr txBox="1">
            <a:spLocks noChangeArrowheads="1"/>
          </p:cNvSpPr>
          <p:nvPr/>
        </p:nvSpPr>
        <p:spPr bwMode="auto">
          <a:xfrm>
            <a:off x="251520" y="764704"/>
            <a:ext cx="1873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800" b="0" dirty="0">
                <a:latin typeface="Arial" charset="0"/>
              </a:rPr>
              <a:t>Area geografica</a:t>
            </a:r>
          </a:p>
        </p:txBody>
      </p:sp>
      <p:sp>
        <p:nvSpPr>
          <p:cNvPr id="2964502" name="Text Box 22"/>
          <p:cNvSpPr txBox="1">
            <a:spLocks noChangeArrowheads="1"/>
          </p:cNvSpPr>
          <p:nvPr/>
        </p:nvSpPr>
        <p:spPr bwMode="auto">
          <a:xfrm>
            <a:off x="107504" y="2348880"/>
            <a:ext cx="1728192" cy="861774"/>
          </a:xfrm>
          <a:prstGeom prst="rect">
            <a:avLst/>
          </a:prstGeom>
          <a:noFill/>
          <a:ln w="57150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0" dirty="0">
                <a:solidFill>
                  <a:srgbClr val="000000"/>
                </a:solidFill>
              </a:rPr>
              <a:t>Nord Ovest: </a:t>
            </a:r>
            <a:r>
              <a:rPr lang="it-IT" altLang="it-IT" sz="1400" b="0" dirty="0" smtClean="0">
                <a:solidFill>
                  <a:srgbClr val="000000"/>
                </a:solidFill>
              </a:rPr>
              <a:t>27%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172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Centri Ottici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GreenVision</a:t>
            </a:r>
            <a:endParaRPr lang="it-IT" altLang="it-IT" sz="1200" b="0" dirty="0">
              <a:solidFill>
                <a:srgbClr val="000000"/>
              </a:solidFill>
            </a:endParaRPr>
          </a:p>
        </p:txBody>
      </p:sp>
      <p:sp>
        <p:nvSpPr>
          <p:cNvPr id="2964503" name="Text Box 23"/>
          <p:cNvSpPr txBox="1">
            <a:spLocks noChangeArrowheads="1"/>
          </p:cNvSpPr>
          <p:nvPr/>
        </p:nvSpPr>
        <p:spPr bwMode="auto">
          <a:xfrm>
            <a:off x="2699792" y="1052736"/>
            <a:ext cx="1584176" cy="861774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0" dirty="0">
                <a:latin typeface="Arial"/>
                <a:cs typeface="Arial"/>
              </a:rPr>
              <a:t>Nord Est: 19</a:t>
            </a:r>
            <a:r>
              <a:rPr lang="it-IT" altLang="it-IT" sz="1400" b="0" dirty="0" smtClean="0">
                <a:latin typeface="Arial"/>
                <a:cs typeface="Arial"/>
              </a:rPr>
              <a:t>%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latin typeface="Arial"/>
                <a:cs typeface="Arial"/>
              </a:rPr>
              <a:t>103 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latin typeface="Arial"/>
                <a:cs typeface="Arial"/>
              </a:rPr>
              <a:t>Centri Ottici 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latin typeface="Arial"/>
                <a:cs typeface="Arial"/>
              </a:rPr>
              <a:t>GreenVision</a:t>
            </a:r>
            <a:endParaRPr lang="it-IT" altLang="it-IT" sz="1200" b="0" dirty="0">
              <a:latin typeface="Arial"/>
              <a:cs typeface="Arial"/>
            </a:endParaRPr>
          </a:p>
        </p:txBody>
      </p:sp>
      <p:sp>
        <p:nvSpPr>
          <p:cNvPr id="2964504" name="Text Box 24"/>
          <p:cNvSpPr txBox="1">
            <a:spLocks noChangeArrowheads="1"/>
          </p:cNvSpPr>
          <p:nvPr/>
        </p:nvSpPr>
        <p:spPr bwMode="auto">
          <a:xfrm>
            <a:off x="683568" y="4149080"/>
            <a:ext cx="1729035" cy="861774"/>
          </a:xfrm>
          <a:prstGeom prst="rect">
            <a:avLst/>
          </a:prstGeom>
          <a:noFill/>
          <a:ln w="57150" cmpd="sng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0" dirty="0">
                <a:solidFill>
                  <a:srgbClr val="000000"/>
                </a:solidFill>
              </a:rPr>
              <a:t>Sud e Isole</a:t>
            </a:r>
            <a:r>
              <a:rPr lang="it-IT" altLang="it-IT" sz="1400" b="0" dirty="0" smtClean="0">
                <a:solidFill>
                  <a:srgbClr val="000000"/>
                </a:solidFill>
              </a:rPr>
              <a:t>: 34%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172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Centri Ottici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GreenVision</a:t>
            </a:r>
            <a:endParaRPr lang="it-IT" altLang="it-IT" sz="1200" b="0" dirty="0">
              <a:solidFill>
                <a:srgbClr val="000000"/>
              </a:solidFill>
            </a:endParaRPr>
          </a:p>
        </p:txBody>
      </p:sp>
      <p:sp>
        <p:nvSpPr>
          <p:cNvPr id="2964505" name="Text Box 25"/>
          <p:cNvSpPr txBox="1">
            <a:spLocks noChangeArrowheads="1"/>
          </p:cNvSpPr>
          <p:nvPr/>
        </p:nvSpPr>
        <p:spPr bwMode="auto">
          <a:xfrm>
            <a:off x="2699792" y="2132856"/>
            <a:ext cx="1656184" cy="861774"/>
          </a:xfrm>
          <a:prstGeom prst="rect">
            <a:avLst/>
          </a:prstGeom>
          <a:noFill/>
          <a:ln w="57150" cmpd="sng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="0" dirty="0">
                <a:solidFill>
                  <a:srgbClr val="000000"/>
                </a:solidFill>
              </a:rPr>
              <a:t>Centro: </a:t>
            </a:r>
            <a:r>
              <a:rPr lang="it-IT" altLang="it-IT" sz="1400" b="0" dirty="0" smtClean="0">
                <a:solidFill>
                  <a:srgbClr val="000000"/>
                </a:solidFill>
              </a:rPr>
              <a:t>20%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132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Centri Ottici</a:t>
            </a:r>
          </a:p>
          <a:p>
            <a:pPr>
              <a:spcBef>
                <a:spcPts val="0"/>
              </a:spcBef>
            </a:pPr>
            <a:r>
              <a:rPr lang="it-IT" altLang="it-IT" sz="1200" b="0" dirty="0" smtClean="0">
                <a:solidFill>
                  <a:srgbClr val="000000"/>
                </a:solidFill>
              </a:rPr>
              <a:t>GreenVision</a:t>
            </a:r>
            <a:endParaRPr lang="it-IT" altLang="it-IT" sz="1200" b="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26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907214217"/>
              </p:ext>
            </p:extLst>
          </p:nvPr>
        </p:nvGraphicFramePr>
        <p:xfrm>
          <a:off x="2886075" y="3181052"/>
          <a:ext cx="6243637" cy="336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</a:t>
            </a:r>
            <a:r>
              <a:rPr lang="it-IT" altLang="it-IT" sz="1200" b="0" dirty="0">
                <a:latin typeface="Arial"/>
                <a:cs typeface="Arial"/>
              </a:rPr>
              <a:t>casi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3922" name="AutoShape 2"/>
          <p:cNvSpPr>
            <a:spLocks noChangeArrowheads="1"/>
          </p:cNvSpPr>
          <p:nvPr/>
        </p:nvSpPr>
        <p:spPr bwMode="auto">
          <a:xfrm>
            <a:off x="1836738" y="5157788"/>
            <a:ext cx="5543550" cy="935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altLang="it-IT" sz="3000" b="0" dirty="0" smtClean="0">
                <a:latin typeface="Arial"/>
                <a:cs typeface="Arial"/>
              </a:rPr>
              <a:t>Brand Awareness</a:t>
            </a:r>
            <a:endParaRPr lang="it-IT" altLang="it-IT" sz="3000" b="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brandAware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0" r="1262" b="9007"/>
          <a:stretch/>
        </p:blipFill>
        <p:spPr>
          <a:xfrm>
            <a:off x="79920" y="1412924"/>
            <a:ext cx="9028584" cy="5112420"/>
          </a:xfrm>
          <a:prstGeom prst="rect">
            <a:avLst/>
          </a:prstGeom>
        </p:spPr>
      </p:pic>
      <p:sp>
        <p:nvSpPr>
          <p:cNvPr id="1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81145-C946-48E3-8AAC-973A6977857E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4" name="Segnaposto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it-IT" altLang="it-IT" dirty="0" err="1"/>
              <a:t>Coesis</a:t>
            </a:r>
            <a:r>
              <a:rPr lang="it-IT" altLang="it-IT" dirty="0"/>
              <a:t> </a:t>
            </a:r>
            <a:r>
              <a:rPr lang="it-IT" altLang="it-IT" dirty="0" err="1"/>
              <a:t>Research</a:t>
            </a:r>
            <a:r>
              <a:rPr lang="it-IT" altLang="it-IT" b="0" dirty="0"/>
              <a:t> – C 2015173 </a:t>
            </a:r>
            <a:r>
              <a:rPr lang="it-IT" altLang="it-IT" b="0" dirty="0" err="1"/>
              <a:t>GreenVision</a:t>
            </a:r>
            <a:r>
              <a:rPr lang="it-IT" altLang="it-IT" b="0" dirty="0"/>
              <a:t> – Omnibus</a:t>
            </a:r>
          </a:p>
        </p:txBody>
      </p:sp>
      <p:sp>
        <p:nvSpPr>
          <p:cNvPr id="2523139" name="Text Box 3"/>
          <p:cNvSpPr txBox="1">
            <a:spLocks noChangeArrowheads="1"/>
          </p:cNvSpPr>
          <p:nvPr/>
        </p:nvSpPr>
        <p:spPr bwMode="auto">
          <a:xfrm>
            <a:off x="323528" y="698500"/>
            <a:ext cx="7775575" cy="57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dirty="0" smtClean="0">
                <a:latin typeface="Arial"/>
                <a:cs typeface="Arial"/>
              </a:rPr>
              <a:t>Quali marche di centri ottici le vengono in mente? </a:t>
            </a:r>
            <a:endParaRPr lang="it-IT" altLang="it-IT" dirty="0">
              <a:latin typeface="Arial"/>
              <a:cs typeface="Arial"/>
            </a:endParaRPr>
          </a:p>
          <a:p>
            <a:pPr>
              <a:lnSpc>
                <a:spcPct val="110000"/>
              </a:lnSpc>
            </a:pPr>
            <a:r>
              <a:rPr lang="it-IT" altLang="it-IT" sz="1400" b="0" u="sng" dirty="0" smtClean="0">
                <a:latin typeface="Arial"/>
                <a:cs typeface="Arial"/>
              </a:rPr>
              <a:t>(Conoscenza spontanea) </a:t>
            </a:r>
            <a:endParaRPr lang="it-IT" altLang="it-IT" sz="1400" b="0" u="sng" dirty="0">
              <a:latin typeface="Arial"/>
              <a:cs typeface="Arial"/>
            </a:endParaRPr>
          </a:p>
        </p:txBody>
      </p:sp>
      <p:sp>
        <p:nvSpPr>
          <p:cNvPr id="2523140" name="Text Box 4"/>
          <p:cNvSpPr txBox="1">
            <a:spLocks noChangeArrowheads="1"/>
          </p:cNvSpPr>
          <p:nvPr/>
        </p:nvSpPr>
        <p:spPr bwMode="auto">
          <a:xfrm>
            <a:off x="34925" y="30163"/>
            <a:ext cx="785018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it-IT" altLang="it-IT" sz="3000" b="0" i="1" dirty="0">
                <a:latin typeface="Arial"/>
                <a:cs typeface="Arial"/>
              </a:rPr>
              <a:t>Brand Awareness</a:t>
            </a:r>
          </a:p>
        </p:txBody>
      </p:sp>
      <p:sp>
        <p:nvSpPr>
          <p:cNvPr id="2523178" name="Text Box 42"/>
          <p:cNvSpPr txBox="1">
            <a:spLocks noChangeArrowheads="1"/>
          </p:cNvSpPr>
          <p:nvPr/>
        </p:nvSpPr>
        <p:spPr bwMode="auto">
          <a:xfrm>
            <a:off x="6804248" y="1628800"/>
            <a:ext cx="2160240" cy="52322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dirty="0">
                <a:latin typeface="Arial" charset="0"/>
              </a:rPr>
              <a:t>Non conosce nessun marchio</a:t>
            </a:r>
            <a:r>
              <a:rPr lang="it-IT" altLang="it-IT" sz="1400" dirty="0" smtClean="0">
                <a:latin typeface="Arial" charset="0"/>
              </a:rPr>
              <a:t>: 40%</a:t>
            </a:r>
            <a:endParaRPr lang="it-IT" altLang="it-IT" sz="1400" dirty="0">
              <a:latin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81000" y="6292850"/>
            <a:ext cx="2743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it-IT" altLang="it-IT" sz="1200" b="0" dirty="0">
                <a:latin typeface="Arial"/>
                <a:cs typeface="Arial"/>
              </a:rPr>
              <a:t>Base: totale campione </a:t>
            </a:r>
            <a:r>
              <a:rPr lang="it-IT" altLang="it-IT" sz="1200" b="0" dirty="0" smtClean="0">
                <a:latin typeface="Arial"/>
                <a:cs typeface="Arial"/>
              </a:rPr>
              <a:t>- 500 </a:t>
            </a:r>
            <a:r>
              <a:rPr lang="it-IT" altLang="it-IT" sz="1200" b="0" dirty="0">
                <a:latin typeface="Arial"/>
                <a:cs typeface="Arial"/>
              </a:rPr>
              <a:t>casi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380312" y="836712"/>
            <a:ext cx="1547664" cy="584775"/>
          </a:xfrm>
          <a:prstGeom prst="rect">
            <a:avLst/>
          </a:prstGeom>
          <a:solidFill>
            <a:srgbClr val="FFC000">
              <a:alpha val="10196"/>
            </a:srgb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/>
                <a:cs typeface="Arial"/>
              </a:rPr>
              <a:t>Conoscenza</a:t>
            </a:r>
          </a:p>
          <a:p>
            <a:r>
              <a:rPr lang="it-IT" dirty="0" smtClean="0">
                <a:latin typeface="Arial"/>
                <a:cs typeface="Arial"/>
              </a:rPr>
              <a:t>spontanea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2523177" name="Rectangle 41"/>
          <p:cNvSpPr>
            <a:spLocks noChangeArrowheads="1"/>
          </p:cNvSpPr>
          <p:nvPr/>
        </p:nvSpPr>
        <p:spPr bwMode="auto">
          <a:xfrm>
            <a:off x="-112186" y="3429000"/>
            <a:ext cx="9252520" cy="755650"/>
          </a:xfrm>
          <a:prstGeom prst="rect">
            <a:avLst/>
          </a:prstGeom>
          <a:solidFill>
            <a:schemeClr val="accent1">
              <a:alpha val="1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uttura predefinita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Struttura predefinita">
    <a:majorFont>
      <a:latin typeface="Times New Roman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2821405</TotalTime>
  <Words>925</Words>
  <Application>Microsoft Macintosh PowerPoint</Application>
  <PresentationFormat>Presentazione su schermo (4:3)</PresentationFormat>
  <Paragraphs>172</Paragraphs>
  <Slides>17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Struttura predefinita</vt:lpstr>
      <vt:lpstr>Fotografia di Photo Editor </vt:lpstr>
      <vt:lpstr>Omnibus: Notorietà del marchio GreenVision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Coesis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Rapporto</dc:title>
  <dc:creator>Giorgio Pedrazzini</dc:creator>
  <cp:lastModifiedBy>Roberto Scoleri</cp:lastModifiedBy>
  <cp:revision>3923</cp:revision>
  <cp:lastPrinted>2015-05-20T14:54:22Z</cp:lastPrinted>
  <dcterms:created xsi:type="dcterms:W3CDTF">2003-03-04T18:07:15Z</dcterms:created>
  <dcterms:modified xsi:type="dcterms:W3CDTF">2015-05-27T16:25:37Z</dcterms:modified>
</cp:coreProperties>
</file>